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</p:sldIdLst>
  <p:sldSz cy="6858000" cx="12192000"/>
  <p:notesSz cx="6807200" cy="9939325"/>
  <p:embeddedFontLst>
    <p:embeddedFont>
      <p:font typeface="Questrial"/>
      <p:regular r:id="rId4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8D532CB3-86FF-48C2-84B5-FF95549D5ABD}">
  <a:tblStyle styleId="{8D532CB3-86FF-48C2-84B5-FF95549D5ABD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insideV>
        </a:tcBdr>
        <a:fill>
          <a:solidFill>
            <a:srgbClr val="FAECE6"/>
          </a:solidFill>
        </a:fill>
      </a:tcStyle>
    </a:wholeTbl>
    <a:band1H>
      <a:tcStyle>
        <a:fill>
          <a:solidFill>
            <a:srgbClr val="F5D8CA"/>
          </a:solidFill>
        </a:fill>
      </a:tcStyle>
    </a:band1H>
    <a:band1V>
      <a:tcStyle>
        <a:fill>
          <a:solidFill>
            <a:srgbClr val="F5D8CA"/>
          </a:solidFill>
        </a:fill>
      </a:tcStyle>
    </a:band1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top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44" Type="http://schemas.openxmlformats.org/officeDocument/2006/relationships/slide" Target="slides/slide39.xml"/><Relationship Id="rId21" Type="http://schemas.openxmlformats.org/officeDocument/2006/relationships/slide" Target="slides/slide16.xml"/><Relationship Id="rId43" Type="http://schemas.openxmlformats.org/officeDocument/2006/relationships/slide" Target="slides/slide38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45" Type="http://schemas.openxmlformats.org/officeDocument/2006/relationships/font" Target="fonts/Questrial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/>
          <p:nvPr>
            <p:ph idx="2" type="hdr"/>
          </p:nvPr>
        </p:nvSpPr>
        <p:spPr>
          <a:xfrm>
            <a:off x="0" y="0"/>
            <a:ext cx="2949787" cy="49869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Shape 4"/>
          <p:cNvSpPr txBox="1"/>
          <p:nvPr>
            <p:ph idx="10" type="dt"/>
          </p:nvPr>
        </p:nvSpPr>
        <p:spPr>
          <a:xfrm>
            <a:off x="3855837" y="0"/>
            <a:ext cx="2949787" cy="49869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Shape 5"/>
          <p:cNvSpPr/>
          <p:nvPr>
            <p:ph idx="3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" name="Shape 6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1" type="ftr"/>
          </p:nvPr>
        </p:nvSpPr>
        <p:spPr>
          <a:xfrm>
            <a:off x="0" y="9440646"/>
            <a:ext cx="2949787" cy="498691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3855837" y="9440646"/>
            <a:ext cx="2949787" cy="49869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th-TH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7" name="Shape 107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6" name="Shape 176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86" name="Shape 186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93" name="Shape 193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200" name="Shape 200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1" name="Shape 201"/>
          <p:cNvSpPr txBox="1"/>
          <p:nvPr>
            <p:ph idx="12" type="sldNum"/>
          </p:nvPr>
        </p:nvSpPr>
        <p:spPr>
          <a:xfrm>
            <a:off x="3855837" y="9440646"/>
            <a:ext cx="2949787" cy="49869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7" name="Shape 207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0" name="Shape 220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27" name="Shape 227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34" name="Shape 234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42" name="Shape 242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0" name="Shape 250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3" name="Shape 113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58" name="Shape 258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Shape 265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6" name="Shape 266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Shape 271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2" name="Shape 272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8" name="Shape 278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96" name="Shape 296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Shape 342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3" name="Shape 343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Shape 375"/>
          <p:cNvSpPr/>
          <p:nvPr>
            <p:ph idx="2" type="sldImg"/>
          </p:nvPr>
        </p:nvSpPr>
        <p:spPr>
          <a:xfrm>
            <a:off x="92075" y="746125"/>
            <a:ext cx="6623049" cy="3725862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76" name="Shape 376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77" name="Shape 377"/>
          <p:cNvSpPr txBox="1"/>
          <p:nvPr>
            <p:ph idx="12" type="sldNum"/>
          </p:nvPr>
        </p:nvSpPr>
        <p:spPr>
          <a:xfrm>
            <a:off x="3855837" y="9440646"/>
            <a:ext cx="2949787" cy="49869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Shape 384"/>
          <p:cNvSpPr/>
          <p:nvPr>
            <p:ph idx="2" type="sldImg"/>
          </p:nvPr>
        </p:nvSpPr>
        <p:spPr>
          <a:xfrm>
            <a:off x="92075" y="746125"/>
            <a:ext cx="6623049" cy="3725862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85" name="Shape 385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6" name="Shape 386"/>
          <p:cNvSpPr txBox="1"/>
          <p:nvPr>
            <p:ph idx="12" type="sldNum"/>
          </p:nvPr>
        </p:nvSpPr>
        <p:spPr>
          <a:xfrm>
            <a:off x="3855837" y="9440646"/>
            <a:ext cx="2949787" cy="49869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Shape 393"/>
          <p:cNvSpPr/>
          <p:nvPr>
            <p:ph idx="2" type="sldImg"/>
          </p:nvPr>
        </p:nvSpPr>
        <p:spPr>
          <a:xfrm>
            <a:off x="92075" y="746125"/>
            <a:ext cx="6623049" cy="3725862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94" name="Shape 394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95" name="Shape 395"/>
          <p:cNvSpPr txBox="1"/>
          <p:nvPr>
            <p:ph idx="12" type="sldNum"/>
          </p:nvPr>
        </p:nvSpPr>
        <p:spPr>
          <a:xfrm>
            <a:off x="3855837" y="9440646"/>
            <a:ext cx="2949787" cy="49869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Shape 402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3" name="Shape 403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0" name="Shape 120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Shape 409"/>
          <p:cNvSpPr/>
          <p:nvPr>
            <p:ph idx="2" type="sldImg"/>
          </p:nvPr>
        </p:nvSpPr>
        <p:spPr>
          <a:xfrm>
            <a:off x="92075" y="746125"/>
            <a:ext cx="6623049" cy="3725862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10" name="Shape 410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1" name="Shape 411"/>
          <p:cNvSpPr txBox="1"/>
          <p:nvPr>
            <p:ph idx="12" type="sldNum"/>
          </p:nvPr>
        </p:nvSpPr>
        <p:spPr>
          <a:xfrm>
            <a:off x="3855837" y="9440646"/>
            <a:ext cx="2949787" cy="49869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17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Shape 418"/>
          <p:cNvSpPr/>
          <p:nvPr>
            <p:ph idx="2" type="sldImg"/>
          </p:nvPr>
        </p:nvSpPr>
        <p:spPr>
          <a:xfrm>
            <a:off x="92075" y="746125"/>
            <a:ext cx="6623049" cy="3725862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19" name="Shape 419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0" name="Shape 420"/>
          <p:cNvSpPr txBox="1"/>
          <p:nvPr>
            <p:ph idx="12" type="sldNum"/>
          </p:nvPr>
        </p:nvSpPr>
        <p:spPr>
          <a:xfrm>
            <a:off x="3855837" y="9440646"/>
            <a:ext cx="2949787" cy="49869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/>
          <p:nvPr>
            <p:ph idx="2" type="sldImg"/>
          </p:nvPr>
        </p:nvSpPr>
        <p:spPr>
          <a:xfrm>
            <a:off x="92075" y="746125"/>
            <a:ext cx="6623049" cy="3725862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28" name="Shape 428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th-TH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429" name="Shape 429"/>
          <p:cNvSpPr txBox="1"/>
          <p:nvPr>
            <p:ph idx="12" type="sldNum"/>
          </p:nvPr>
        </p:nvSpPr>
        <p:spPr>
          <a:xfrm>
            <a:off x="3855837" y="9440646"/>
            <a:ext cx="2949787" cy="49869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/>
          <p:nvPr>
            <p:ph idx="2" type="sldImg"/>
          </p:nvPr>
        </p:nvSpPr>
        <p:spPr>
          <a:xfrm>
            <a:off x="92075" y="746125"/>
            <a:ext cx="6623049" cy="3725862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/>
            <a:headEnd len="med" w="med" type="none"/>
            <a:tailEnd len="med" w="med" type="none"/>
          </a:ln>
        </p:spPr>
      </p:sp>
      <p:sp>
        <p:nvSpPr>
          <p:cNvPr id="446" name="Shape 446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0" i="0" lang="th-TH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</a:p>
        </p:txBody>
      </p:sp>
      <p:sp>
        <p:nvSpPr>
          <p:cNvPr id="447" name="Shape 447"/>
          <p:cNvSpPr txBox="1"/>
          <p:nvPr>
            <p:ph idx="12" type="sldNum"/>
          </p:nvPr>
        </p:nvSpPr>
        <p:spPr>
          <a:xfrm>
            <a:off x="3855837" y="9440646"/>
            <a:ext cx="2949787" cy="498691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th-TH" sz="1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62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Shape 463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64" name="Shape 464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3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Shape 474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5" name="Shape 475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Shape 480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1" name="Shape 481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13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Shape 514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15" name="Shape 515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Shape 521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22" name="Shape 522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26" name="Shape 5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Shape 527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28" name="Shape 528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6" name="Shape 126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3" name="Shape 133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8" name="Shape 148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4" name="Shape 154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1" name="Shape 161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idx="1" type="body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9" name="Shape 169"/>
          <p:cNvSpPr/>
          <p:nvPr>
            <p:ph idx="2" type="sldImg"/>
          </p:nvPr>
        </p:nvSpPr>
        <p:spPr>
          <a:xfrm>
            <a:off x="422275" y="1243012"/>
            <a:ext cx="5962650" cy="3354387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0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09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สไลด์ชื่อเรื่อง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>
            <a:off x="3175" y="6400800"/>
            <a:ext cx="12188824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15" y="6334316"/>
            <a:ext cx="12188824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 txBox="1"/>
          <p:nvPr>
            <p:ph type="ctrTitle"/>
          </p:nvPr>
        </p:nvSpPr>
        <p:spPr>
          <a:xfrm>
            <a:off x="1097279" y="758952"/>
            <a:ext cx="10058399" cy="35661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85000"/>
              </a:lnSpc>
              <a:spcBef>
                <a:spcPts val="0"/>
              </a:spcBef>
              <a:buClr>
                <a:srgbClr val="262626"/>
              </a:buClr>
              <a:buFont typeface="Calibri"/>
              <a:buNone/>
              <a:defRPr b="0" i="0" sz="8000" u="none" cap="none" strike="noStrik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2" name="Shape 22"/>
          <p:cNvSpPr txBox="1"/>
          <p:nvPr>
            <p:ph idx="1" type="subTitle"/>
          </p:nvPr>
        </p:nvSpPr>
        <p:spPr>
          <a:xfrm>
            <a:off x="1100050" y="4455619"/>
            <a:ext cx="10058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Font typeface="Calibri"/>
              <a:buNone/>
              <a:defRPr b="0" i="0" sz="2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ctr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ctr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ctr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ctr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ctr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ctr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ctr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ctr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3" name="Shape 23"/>
          <p:cNvSpPr txBox="1"/>
          <p:nvPr>
            <p:ph idx="10" type="dt"/>
          </p:nvPr>
        </p:nvSpPr>
        <p:spPr>
          <a:xfrm>
            <a:off x="1097279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1" type="ftr"/>
          </p:nvPr>
        </p:nvSpPr>
        <p:spPr>
          <a:xfrm>
            <a:off x="3686185" y="6459785"/>
            <a:ext cx="48228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9900457" y="6459785"/>
            <a:ext cx="13120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th-TH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cxnSp>
        <p:nvCxnSpPr>
          <p:cNvPr id="26" name="Shape 26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เนื้อหาพร้อมคำอธิบายภาพ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/>
        </p:nvSpPr>
        <p:spPr>
          <a:xfrm>
            <a:off x="15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4" name="Shape 84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 txBox="1"/>
          <p:nvPr>
            <p:ph type="title"/>
          </p:nvPr>
        </p:nvSpPr>
        <p:spPr>
          <a:xfrm>
            <a:off x="457200" y="594358"/>
            <a:ext cx="3200399" cy="2286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85000"/>
              </a:lnSpc>
              <a:spcBef>
                <a:spcPts val="0"/>
              </a:spcBef>
              <a:buClr>
                <a:srgbClr val="FFFFFF"/>
              </a:buClr>
              <a:buFont typeface="Calibri"/>
              <a:buNone/>
              <a:defRPr b="0" i="0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4800600" y="731520"/>
            <a:ext cx="6492239" cy="52577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35560" lvl="0" marL="91440" marR="0" rtl="0" algn="l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9248" lvl="1" marL="38404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7027" lvl="2" marL="56692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2108" lvl="3" marL="74980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4488" lvl="4" marL="93268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47500" lvl="5" marL="11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44300" lvl="6" marL="13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41100" lvl="7" marL="15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50599" lvl="8" marL="1699999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7" name="Shape 87"/>
          <p:cNvSpPr txBox="1"/>
          <p:nvPr>
            <p:ph idx="2" type="body"/>
          </p:nvPr>
        </p:nvSpPr>
        <p:spPr>
          <a:xfrm>
            <a:off x="457200" y="2926080"/>
            <a:ext cx="3200399" cy="33791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Font typeface="Calibri"/>
              <a:buNone/>
              <a:defRPr b="0" i="0" sz="15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12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1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8" name="Shape 88"/>
          <p:cNvSpPr txBox="1"/>
          <p:nvPr>
            <p:ph idx="10" type="dt"/>
          </p:nvPr>
        </p:nvSpPr>
        <p:spPr>
          <a:xfrm>
            <a:off x="465512" y="6459785"/>
            <a:ext cx="261850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9" name="Shape 89"/>
          <p:cNvSpPr txBox="1"/>
          <p:nvPr>
            <p:ph idx="11" type="ftr"/>
          </p:nvPr>
        </p:nvSpPr>
        <p:spPr>
          <a:xfrm>
            <a:off x="4800600" y="6459785"/>
            <a:ext cx="4648199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900" cap="non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9900457" y="6459785"/>
            <a:ext cx="13120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05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ชื่อเรื่องและข้อความแนวตั้ง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/>
          <p:nvPr>
            <p:ph type="title"/>
          </p:nvPr>
        </p:nvSpPr>
        <p:spPr>
          <a:xfrm>
            <a:off x="1097279" y="286603"/>
            <a:ext cx="10058399" cy="145075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85000"/>
              </a:lnSpc>
              <a:spcBef>
                <a:spcPts val="0"/>
              </a:spcBef>
              <a:buClr>
                <a:srgbClr val="3F3F3F"/>
              </a:buClr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93" name="Shape 93"/>
          <p:cNvSpPr txBox="1"/>
          <p:nvPr>
            <p:ph idx="1" type="body"/>
          </p:nvPr>
        </p:nvSpPr>
        <p:spPr>
          <a:xfrm rot="5400000">
            <a:off x="4114799" y="-1171785"/>
            <a:ext cx="4023360" cy="100583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35560" lvl="0" marL="91440" marR="0" rtl="0" algn="l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9248" lvl="1" marL="38404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7027" lvl="2" marL="56692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2108" lvl="3" marL="74980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4488" lvl="4" marL="93268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47500" lvl="5" marL="11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44300" lvl="6" marL="13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41100" lvl="7" marL="15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50599" lvl="8" marL="1699999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4" name="Shape 94"/>
          <p:cNvSpPr txBox="1"/>
          <p:nvPr>
            <p:ph idx="10" type="dt"/>
          </p:nvPr>
        </p:nvSpPr>
        <p:spPr>
          <a:xfrm>
            <a:off x="1097279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5" name="Shape 95"/>
          <p:cNvSpPr txBox="1"/>
          <p:nvPr>
            <p:ph idx="11" type="ftr"/>
          </p:nvPr>
        </p:nvSpPr>
        <p:spPr>
          <a:xfrm>
            <a:off x="3686185" y="6459785"/>
            <a:ext cx="48228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9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6" name="Shape 96"/>
          <p:cNvSpPr txBox="1"/>
          <p:nvPr>
            <p:ph idx="12" type="sldNum"/>
          </p:nvPr>
        </p:nvSpPr>
        <p:spPr>
          <a:xfrm>
            <a:off x="9900457" y="6459785"/>
            <a:ext cx="13120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ข้อความและชื่อเรื่องแนวตั้ง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/>
        </p:nvSpPr>
        <p:spPr>
          <a:xfrm>
            <a:off x="3175" y="6400800"/>
            <a:ext cx="12188824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9" name="Shape 99"/>
          <p:cNvSpPr/>
          <p:nvPr/>
        </p:nvSpPr>
        <p:spPr>
          <a:xfrm>
            <a:off x="15" y="6334316"/>
            <a:ext cx="12188824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0" name="Shape 100"/>
          <p:cNvSpPr txBox="1"/>
          <p:nvPr>
            <p:ph type="title"/>
          </p:nvPr>
        </p:nvSpPr>
        <p:spPr>
          <a:xfrm rot="5400000">
            <a:off x="7160639" y="1979038"/>
            <a:ext cx="5757421" cy="262889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85000"/>
              </a:lnSpc>
              <a:spcBef>
                <a:spcPts val="0"/>
              </a:spcBef>
              <a:buClr>
                <a:srgbClr val="3F3F3F"/>
              </a:buClr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01" name="Shape 101"/>
          <p:cNvSpPr txBox="1"/>
          <p:nvPr>
            <p:ph idx="1" type="body"/>
          </p:nvPr>
        </p:nvSpPr>
        <p:spPr>
          <a:xfrm rot="5400000">
            <a:off x="1826639" y="-573660"/>
            <a:ext cx="5757422" cy="773429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35560" lvl="0" marL="91440" marR="0" rtl="0" algn="l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9248" lvl="1" marL="38404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7027" lvl="2" marL="56692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2108" lvl="3" marL="74980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4488" lvl="4" marL="93268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47500" lvl="5" marL="11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44300" lvl="6" marL="13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41100" lvl="7" marL="15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50599" lvl="8" marL="1699999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2" name="Shape 102"/>
          <p:cNvSpPr txBox="1"/>
          <p:nvPr>
            <p:ph idx="10" type="dt"/>
          </p:nvPr>
        </p:nvSpPr>
        <p:spPr>
          <a:xfrm>
            <a:off x="1097279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3" name="Shape 103"/>
          <p:cNvSpPr txBox="1"/>
          <p:nvPr>
            <p:ph idx="11" type="ftr"/>
          </p:nvPr>
        </p:nvSpPr>
        <p:spPr>
          <a:xfrm>
            <a:off x="3686185" y="6459785"/>
            <a:ext cx="48228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9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4" name="Shape 104"/>
          <p:cNvSpPr txBox="1"/>
          <p:nvPr>
            <p:ph idx="12" type="sldNum"/>
          </p:nvPr>
        </p:nvSpPr>
        <p:spPr>
          <a:xfrm>
            <a:off x="9900457" y="6459785"/>
            <a:ext cx="13120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ชื่อเรื่องและเนื้อหา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 txBox="1"/>
          <p:nvPr>
            <p:ph type="title"/>
          </p:nvPr>
        </p:nvSpPr>
        <p:spPr>
          <a:xfrm>
            <a:off x="1097279" y="286603"/>
            <a:ext cx="10058399" cy="145075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85000"/>
              </a:lnSpc>
              <a:spcBef>
                <a:spcPts val="0"/>
              </a:spcBef>
              <a:buClr>
                <a:srgbClr val="3F3F3F"/>
              </a:buClr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1097279" y="1845733"/>
            <a:ext cx="10058399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35560" lvl="0" marL="91440" marR="0" rtl="0" algn="l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9248" lvl="1" marL="38404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7027" lvl="2" marL="56692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2108" lvl="3" marL="74980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4488" lvl="4" marL="93268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47500" lvl="5" marL="11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44300" lvl="6" marL="13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41100" lvl="7" marL="15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50599" lvl="8" marL="1699999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0" name="Shape 30"/>
          <p:cNvSpPr txBox="1"/>
          <p:nvPr>
            <p:ph idx="10" type="dt"/>
          </p:nvPr>
        </p:nvSpPr>
        <p:spPr>
          <a:xfrm>
            <a:off x="1097279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1" name="Shape 31"/>
          <p:cNvSpPr txBox="1"/>
          <p:nvPr>
            <p:ph idx="11" type="ftr"/>
          </p:nvPr>
        </p:nvSpPr>
        <p:spPr>
          <a:xfrm>
            <a:off x="3686185" y="6459785"/>
            <a:ext cx="48228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9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2" type="sldNum"/>
          </p:nvPr>
        </p:nvSpPr>
        <p:spPr>
          <a:xfrm>
            <a:off x="9900457" y="6459785"/>
            <a:ext cx="13120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Title and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_2 copy.gif" id="34" name="Shape 3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507134" y="773112"/>
            <a:ext cx="793751" cy="266699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Shape 35"/>
          <p:cNvSpPr txBox="1"/>
          <p:nvPr>
            <p:ph idx="1" type="body"/>
          </p:nvPr>
        </p:nvSpPr>
        <p:spPr>
          <a:xfrm>
            <a:off x="1097279" y="1845733"/>
            <a:ext cx="10058399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35560" lvl="0" marL="91440" marR="0" rtl="0" algn="l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9248" lvl="1" marL="38404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7027" lvl="2" marL="56692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2108" lvl="3" marL="74980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4488" lvl="4" marL="93268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47500" lvl="5" marL="11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44300" lvl="6" marL="13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41100" lvl="7" marL="15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50599" lvl="8" marL="1699999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6" name="Shape 36"/>
          <p:cNvSpPr txBox="1"/>
          <p:nvPr>
            <p:ph idx="12" type="sldNum"/>
          </p:nvPr>
        </p:nvSpPr>
        <p:spPr>
          <a:xfrm>
            <a:off x="571500" y="6454775"/>
            <a:ext cx="11049000" cy="2873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รูปภาพพร้อมคำอธิบายภาพ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/>
        </p:nvSpPr>
        <p:spPr>
          <a:xfrm>
            <a:off x="0" y="4953000"/>
            <a:ext cx="12188824" cy="19049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/>
          <p:nvPr/>
        </p:nvSpPr>
        <p:spPr>
          <a:xfrm>
            <a:off x="15" y="4915076"/>
            <a:ext cx="12188824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0" name="Shape 40"/>
          <p:cNvSpPr txBox="1"/>
          <p:nvPr>
            <p:ph type="title"/>
          </p:nvPr>
        </p:nvSpPr>
        <p:spPr>
          <a:xfrm>
            <a:off x="1097279" y="5074919"/>
            <a:ext cx="10113264" cy="82296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85000"/>
              </a:lnSpc>
              <a:spcBef>
                <a:spcPts val="0"/>
              </a:spcBef>
              <a:buClr>
                <a:srgbClr val="FFFFFF"/>
              </a:buClr>
              <a:buFont typeface="Calibri"/>
              <a:buNone/>
              <a:defRPr b="0" i="0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41" name="Shape 41"/>
          <p:cNvSpPr/>
          <p:nvPr>
            <p:ph idx="2" type="pic"/>
          </p:nvPr>
        </p:nvSpPr>
        <p:spPr>
          <a:xfrm>
            <a:off x="15" y="0"/>
            <a:ext cx="12191984" cy="4915076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Font typeface="Calibri"/>
              <a:buNone/>
              <a:defRPr b="0" i="0" sz="32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2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2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x="1097279" y="5907023"/>
            <a:ext cx="10113264" cy="59435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>
                <a:schemeClr val="accent1"/>
              </a:buClr>
              <a:buFont typeface="Calibri"/>
              <a:buNone/>
              <a:defRPr b="0" i="0" sz="15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12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1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9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Shape 43"/>
          <p:cNvSpPr txBox="1"/>
          <p:nvPr>
            <p:ph idx="10" type="dt"/>
          </p:nvPr>
        </p:nvSpPr>
        <p:spPr>
          <a:xfrm>
            <a:off x="1097279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1" type="ftr"/>
          </p:nvPr>
        </p:nvSpPr>
        <p:spPr>
          <a:xfrm>
            <a:off x="3686185" y="6459785"/>
            <a:ext cx="48228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9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5" name="Shape 45"/>
          <p:cNvSpPr txBox="1"/>
          <p:nvPr>
            <p:ph idx="12" type="sldNum"/>
          </p:nvPr>
        </p:nvSpPr>
        <p:spPr>
          <a:xfrm>
            <a:off x="9900457" y="6459785"/>
            <a:ext cx="13120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ส่วนหัวของส่วน">
    <p:bg>
      <p:bgPr>
        <a:solidFill>
          <a:schemeClr val="lt1"/>
        </a:soli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3175" y="6400800"/>
            <a:ext cx="12188824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" name="Shape 48"/>
          <p:cNvSpPr/>
          <p:nvPr/>
        </p:nvSpPr>
        <p:spPr>
          <a:xfrm>
            <a:off x="15" y="6334316"/>
            <a:ext cx="12188824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9" name="Shape 49"/>
          <p:cNvSpPr txBox="1"/>
          <p:nvPr>
            <p:ph type="title"/>
          </p:nvPr>
        </p:nvSpPr>
        <p:spPr>
          <a:xfrm>
            <a:off x="1097279" y="758952"/>
            <a:ext cx="10058399" cy="3566159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85000"/>
              </a:lnSpc>
              <a:spcBef>
                <a:spcPts val="0"/>
              </a:spcBef>
              <a:buClr>
                <a:srgbClr val="262626"/>
              </a:buClr>
              <a:buFont typeface="Calibri"/>
              <a:buNone/>
              <a:defRPr b="0" i="0" sz="8000" u="none" cap="none" strike="noStrike">
                <a:solidFill>
                  <a:srgbClr val="26262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1097279" y="4453128"/>
            <a:ext cx="10058399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Font typeface="Calibri"/>
              <a:buNone/>
              <a:defRPr b="0" i="0" sz="24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18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16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0" i="0" sz="14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0" type="dt"/>
          </p:nvPr>
        </p:nvSpPr>
        <p:spPr>
          <a:xfrm>
            <a:off x="1097279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2" name="Shape 52"/>
          <p:cNvSpPr txBox="1"/>
          <p:nvPr>
            <p:ph idx="11" type="ftr"/>
          </p:nvPr>
        </p:nvSpPr>
        <p:spPr>
          <a:xfrm>
            <a:off x="3686185" y="6459785"/>
            <a:ext cx="48228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9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9900457" y="6459785"/>
            <a:ext cx="13120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cxnSp>
        <p:nvCxnSpPr>
          <p:cNvPr id="54" name="Shape 54"/>
          <p:cNvCxnSpPr/>
          <p:nvPr/>
        </p:nvCxnSpPr>
        <p:spPr>
          <a:xfrm>
            <a:off x="1207658" y="4343400"/>
            <a:ext cx="9875520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เนื้อหา 2 ส่วน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/>
          <p:nvPr>
            <p:ph type="title"/>
          </p:nvPr>
        </p:nvSpPr>
        <p:spPr>
          <a:xfrm>
            <a:off x="1097279" y="286603"/>
            <a:ext cx="10058399" cy="145075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85000"/>
              </a:lnSpc>
              <a:spcBef>
                <a:spcPts val="0"/>
              </a:spcBef>
              <a:buClr>
                <a:srgbClr val="3F3F3F"/>
              </a:buClr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57" name="Shape 57"/>
          <p:cNvSpPr txBox="1"/>
          <p:nvPr>
            <p:ph idx="1" type="body"/>
          </p:nvPr>
        </p:nvSpPr>
        <p:spPr>
          <a:xfrm>
            <a:off x="1097279" y="1845733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35560" lvl="0" marL="91440" marR="0" rtl="0" algn="l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9248" lvl="1" marL="38404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7027" lvl="2" marL="56692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2108" lvl="3" marL="74980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4488" lvl="4" marL="93268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47500" lvl="5" marL="11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44300" lvl="6" marL="13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41100" lvl="7" marL="15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50599" lvl="8" marL="1699999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8" name="Shape 58"/>
          <p:cNvSpPr txBox="1"/>
          <p:nvPr>
            <p:ph idx="2" type="body"/>
          </p:nvPr>
        </p:nvSpPr>
        <p:spPr>
          <a:xfrm>
            <a:off x="6217919" y="1845734"/>
            <a:ext cx="4937760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35560" lvl="0" marL="91440" marR="0" rtl="0" algn="l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9248" lvl="1" marL="38404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7027" lvl="2" marL="56692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2108" lvl="3" marL="74980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4488" lvl="4" marL="93268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47500" lvl="5" marL="11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44300" lvl="6" marL="13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41100" lvl="7" marL="15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50599" lvl="8" marL="1699999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0" type="dt"/>
          </p:nvPr>
        </p:nvSpPr>
        <p:spPr>
          <a:xfrm>
            <a:off x="1097279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0" name="Shape 60"/>
          <p:cNvSpPr txBox="1"/>
          <p:nvPr>
            <p:ph idx="11" type="ftr"/>
          </p:nvPr>
        </p:nvSpPr>
        <p:spPr>
          <a:xfrm>
            <a:off x="3686185" y="6459785"/>
            <a:ext cx="48228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9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9900457" y="6459785"/>
            <a:ext cx="13120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การเปรียบเทียบ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title"/>
          </p:nvPr>
        </p:nvSpPr>
        <p:spPr>
          <a:xfrm>
            <a:off x="1097279" y="286603"/>
            <a:ext cx="10058399" cy="145075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85000"/>
              </a:lnSpc>
              <a:spcBef>
                <a:spcPts val="0"/>
              </a:spcBef>
              <a:buClr>
                <a:srgbClr val="3F3F3F"/>
              </a:buClr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64" name="Shape 64"/>
          <p:cNvSpPr txBox="1"/>
          <p:nvPr>
            <p:ph idx="1" type="body"/>
          </p:nvPr>
        </p:nvSpPr>
        <p:spPr>
          <a:xfrm>
            <a:off x="1097279" y="1846051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Font typeface="Calibri"/>
              <a:buNone/>
              <a:defRPr b="0" i="0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1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1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Shape 65"/>
          <p:cNvSpPr txBox="1"/>
          <p:nvPr>
            <p:ph idx="2" type="body"/>
          </p:nvPr>
        </p:nvSpPr>
        <p:spPr>
          <a:xfrm>
            <a:off x="1097279" y="2582333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35560" lvl="0" marL="91440" marR="0" rtl="0" algn="l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9248" lvl="1" marL="38404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7027" lvl="2" marL="56692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2108" lvl="3" marL="74980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4488" lvl="4" marL="93268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47500" lvl="5" marL="11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44300" lvl="6" marL="13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41100" lvl="7" marL="15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50599" lvl="8" marL="1699999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3" type="body"/>
          </p:nvPr>
        </p:nvSpPr>
        <p:spPr>
          <a:xfrm>
            <a:off x="6217919" y="1846051"/>
            <a:ext cx="4937760" cy="736282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Font typeface="Calibri"/>
              <a:buNone/>
              <a:defRPr b="0" i="0" sz="2000" u="none" cap="none" strike="noStrike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1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1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/>
              <a:buNone/>
              <a:defRPr b="1" i="0" sz="16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7" name="Shape 67"/>
          <p:cNvSpPr txBox="1"/>
          <p:nvPr>
            <p:ph idx="4" type="body"/>
          </p:nvPr>
        </p:nvSpPr>
        <p:spPr>
          <a:xfrm>
            <a:off x="6217919" y="2582333"/>
            <a:ext cx="4937760" cy="337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35560" lvl="0" marL="91440" marR="0" rtl="0" algn="l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9248" lvl="1" marL="38404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7027" lvl="2" marL="56692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2108" lvl="3" marL="74980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4488" lvl="4" marL="93268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47500" lvl="5" marL="11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44300" lvl="6" marL="13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41100" lvl="7" marL="15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50599" lvl="8" marL="1699999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Shape 68"/>
          <p:cNvSpPr txBox="1"/>
          <p:nvPr>
            <p:ph idx="10" type="dt"/>
          </p:nvPr>
        </p:nvSpPr>
        <p:spPr>
          <a:xfrm>
            <a:off x="1097279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9" name="Shape 69"/>
          <p:cNvSpPr txBox="1"/>
          <p:nvPr>
            <p:ph idx="11" type="ftr"/>
          </p:nvPr>
        </p:nvSpPr>
        <p:spPr>
          <a:xfrm>
            <a:off x="3686185" y="6459785"/>
            <a:ext cx="48228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9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0" name="Shape 70"/>
          <p:cNvSpPr txBox="1"/>
          <p:nvPr>
            <p:ph idx="12" type="sldNum"/>
          </p:nvPr>
        </p:nvSpPr>
        <p:spPr>
          <a:xfrm>
            <a:off x="9900457" y="6459785"/>
            <a:ext cx="13120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เฉพาะชื่อเรื่อง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 txBox="1"/>
          <p:nvPr>
            <p:ph type="title"/>
          </p:nvPr>
        </p:nvSpPr>
        <p:spPr>
          <a:xfrm>
            <a:off x="1097279" y="286603"/>
            <a:ext cx="10058399" cy="145075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85000"/>
              </a:lnSpc>
              <a:spcBef>
                <a:spcPts val="0"/>
              </a:spcBef>
              <a:buClr>
                <a:srgbClr val="3F3F3F"/>
              </a:buClr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73" name="Shape 73"/>
          <p:cNvSpPr txBox="1"/>
          <p:nvPr>
            <p:ph idx="10" type="dt"/>
          </p:nvPr>
        </p:nvSpPr>
        <p:spPr>
          <a:xfrm>
            <a:off x="1097279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4" name="Shape 74"/>
          <p:cNvSpPr txBox="1"/>
          <p:nvPr>
            <p:ph idx="11" type="ftr"/>
          </p:nvPr>
        </p:nvSpPr>
        <p:spPr>
          <a:xfrm>
            <a:off x="3686185" y="6459785"/>
            <a:ext cx="48228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9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5" name="Shape 75"/>
          <p:cNvSpPr txBox="1"/>
          <p:nvPr>
            <p:ph idx="12" type="sldNum"/>
          </p:nvPr>
        </p:nvSpPr>
        <p:spPr>
          <a:xfrm>
            <a:off x="9900457" y="6459785"/>
            <a:ext cx="13120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ว่างเปล่า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/>
          <p:nvPr/>
        </p:nvSpPr>
        <p:spPr>
          <a:xfrm>
            <a:off x="3175" y="6400800"/>
            <a:ext cx="12188824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8" name="Shape 78"/>
          <p:cNvSpPr/>
          <p:nvPr/>
        </p:nvSpPr>
        <p:spPr>
          <a:xfrm>
            <a:off x="15" y="6334316"/>
            <a:ext cx="12188824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9" name="Shape 79"/>
          <p:cNvSpPr txBox="1"/>
          <p:nvPr>
            <p:ph idx="10" type="dt"/>
          </p:nvPr>
        </p:nvSpPr>
        <p:spPr>
          <a:xfrm>
            <a:off x="1097279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sz="9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0" name="Shape 80"/>
          <p:cNvSpPr txBox="1"/>
          <p:nvPr>
            <p:ph idx="11" type="ftr"/>
          </p:nvPr>
        </p:nvSpPr>
        <p:spPr>
          <a:xfrm>
            <a:off x="3686185" y="6459785"/>
            <a:ext cx="48228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sz="900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x="9900457" y="6459785"/>
            <a:ext cx="13120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0" y="6334316"/>
            <a:ext cx="12192000" cy="65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title"/>
          </p:nvPr>
        </p:nvSpPr>
        <p:spPr>
          <a:xfrm>
            <a:off x="1097279" y="286603"/>
            <a:ext cx="10058399" cy="1450756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indent="0" lvl="0" marL="0" marR="0" rtl="0" algn="l">
              <a:lnSpc>
                <a:spcPct val="85000"/>
              </a:lnSpc>
              <a:spcBef>
                <a:spcPts val="0"/>
              </a:spcBef>
              <a:buClr>
                <a:srgbClr val="3F3F3F"/>
              </a:buClr>
              <a:buFont typeface="Calibri"/>
              <a:buNone/>
              <a:defRPr b="0" i="0" sz="4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>
              <a:spcBef>
                <a:spcPts val="0"/>
              </a:spcBef>
              <a:buNone/>
              <a:defRPr sz="1800"/>
            </a:lvl2pPr>
            <a:lvl3pPr indent="0" lvl="2">
              <a:spcBef>
                <a:spcPts val="0"/>
              </a:spcBef>
              <a:buNone/>
              <a:defRPr sz="1800"/>
            </a:lvl3pPr>
            <a:lvl4pPr indent="0" lvl="3">
              <a:spcBef>
                <a:spcPts val="0"/>
              </a:spcBef>
              <a:buNone/>
              <a:defRPr sz="1800"/>
            </a:lvl4pPr>
            <a:lvl5pPr indent="0" lvl="4">
              <a:spcBef>
                <a:spcPts val="0"/>
              </a:spcBef>
              <a:buNone/>
              <a:defRPr sz="1800"/>
            </a:lvl5pPr>
            <a:lvl6pPr indent="0" lvl="5">
              <a:spcBef>
                <a:spcPts val="0"/>
              </a:spcBef>
              <a:buNone/>
              <a:defRPr sz="1800"/>
            </a:lvl6pPr>
            <a:lvl7pPr indent="0" lvl="6">
              <a:spcBef>
                <a:spcPts val="0"/>
              </a:spcBef>
              <a:buNone/>
              <a:defRPr sz="1800"/>
            </a:lvl7pPr>
            <a:lvl8pPr indent="0" lvl="7">
              <a:spcBef>
                <a:spcPts val="0"/>
              </a:spcBef>
              <a:buNone/>
              <a:defRPr sz="1800"/>
            </a:lvl8pPr>
            <a:lvl9pPr indent="0" lvl="8">
              <a:spcBef>
                <a:spcPts val="0"/>
              </a:spcBef>
              <a:buNone/>
              <a:defRPr sz="1800"/>
            </a:lvl9pPr>
          </a:lstStyle>
          <a:p/>
        </p:txBody>
      </p:sp>
      <p:sp>
        <p:nvSpPr>
          <p:cNvPr id="13" name="Shape 13"/>
          <p:cNvSpPr txBox="1"/>
          <p:nvPr>
            <p:ph idx="1" type="body"/>
          </p:nvPr>
        </p:nvSpPr>
        <p:spPr>
          <a:xfrm>
            <a:off x="1097279" y="1845733"/>
            <a:ext cx="10058399" cy="402336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indent="35560" lvl="0" marL="91440" marR="0" rtl="0" algn="l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/>
              <a:buChar char=" "/>
              <a:defRPr b="0" i="0" sz="20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79248" lvl="1" marL="38404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8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97027" lvl="2" marL="56692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102108" lvl="3" marL="74980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94488" lvl="4" marL="932688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147500" lvl="5" marL="11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144300" lvl="6" marL="13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141100" lvl="7" marL="1500000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150599" lvl="8" marL="1699999" marR="0" rtl="0" algn="l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100000"/>
              <a:buFont typeface="Calibri"/>
              <a:buChar char="◦"/>
              <a:defRPr b="0" i="0" sz="1400" u="none" cap="none" strike="noStrike">
                <a:solidFill>
                  <a:srgbClr val="3F3F3F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0" type="dt"/>
          </p:nvPr>
        </p:nvSpPr>
        <p:spPr>
          <a:xfrm>
            <a:off x="1097279" y="6459785"/>
            <a:ext cx="247227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1" type="ftr"/>
          </p:nvPr>
        </p:nvSpPr>
        <p:spPr>
          <a:xfrm>
            <a:off x="3686185" y="6459785"/>
            <a:ext cx="4822803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/>
          <a:lstStyle>
            <a:lvl1pPr indent="0" lvl="0" marL="0" marR="0" rtl="0" algn="ctr">
              <a:spcBef>
                <a:spcPts val="0"/>
              </a:spcBef>
              <a:buNone/>
              <a:defRPr b="0" i="0" sz="9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457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914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1371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18288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22860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27432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32004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3657600" marR="0" rtl="0" algn="l">
              <a:spcBef>
                <a:spcPts val="0"/>
              </a:spcBef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6" name="Shape 16"/>
          <p:cNvSpPr txBox="1"/>
          <p:nvPr>
            <p:ph idx="12" type="sldNum"/>
          </p:nvPr>
        </p:nvSpPr>
        <p:spPr>
          <a:xfrm>
            <a:off x="9900457" y="6459785"/>
            <a:ext cx="13120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b="0" i="0" lang="th-TH" sz="105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cxnSp>
        <p:nvCxnSpPr>
          <p:cNvPr id="17" name="Shape 17"/>
          <p:cNvCxnSpPr/>
          <p:nvPr/>
        </p:nvCxnSpPr>
        <p:spPr>
          <a:xfrm>
            <a:off x="1193532" y="1737844"/>
            <a:ext cx="9966959" cy="0"/>
          </a:xfrm>
          <a:prstGeom prst="straightConnector1">
            <a:avLst/>
          </a:prstGeom>
          <a:noFill/>
          <a:ln cap="flat" cmpd="sng" w="9525">
            <a:solidFill>
              <a:srgbClr val="7F7F7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7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0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0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hyperlink" Target="http://academic.obec.go.th/" TargetMode="External"/><Relationship Id="rId4" Type="http://schemas.openxmlformats.org/officeDocument/2006/relationships/hyperlink" Target="http://l.facebook.com/l.php?u=http://www.bet.obec.go.th/&amp;h=HAQEkBM0TAQH521d8pXrCK0L7ADj8BCSqOVs3aSeI1xTWow&amp;enc=AZOU4iKIdDV4N0UBDBFdbQ79CXAAuCmfutCXv2WPcy65xhfnH4Tef7D3mdxanIdY8OzcEqm-6hN-cwGX23yfqb8AuyKVakQQewEKCKgwYbtVrdPmMb4vf7L4DDimyLTKZ4pGz1bs4arsGkLG0anO_6AAlLCs57vYuGsdDfkB4-_NSObpua-T1x6Z8V4USnm-z0Av-L6FRyvUAxIC6Cow97Ki&amp;s=1" TargetMode="External"/><Relationship Id="rId5" Type="http://schemas.openxmlformats.org/officeDocument/2006/relationships/hyperlink" Target="http://l.facebook.com/l.php?u=http://www.niets.or.th/&amp;h=sAQFbaziSAQHbK1Vemoyd_MPxsfBgJxgKWogUlcxc1rjwYQ&amp;enc=AZONkX__7RSQp6S9Oc3PmfVLcu64kcl7ZsFjHuFpTJpMaIYUgR8HtGiIN2x3PTPklVOILro8GCEHHgh-8Jja7gF2JWmAiStugj-OGulnkI8txR3Wl6pVXwQnDlZGAxBanLtFR_3SqT6ZNjcU1RHBzs7b33OFHcYBIx7SXENBsomROoF__XV5in7nIRPHiE8vzKrOKoi2_rpa5rT29QvJofwG&amp;s=1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7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4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3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11.jp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0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04.png"/><Relationship Id="rId4" Type="http://schemas.openxmlformats.org/officeDocument/2006/relationships/image" Target="../media/image01.png"/><Relationship Id="rId5" Type="http://schemas.openxmlformats.org/officeDocument/2006/relationships/image" Target="../media/image0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ctrTitle"/>
          </p:nvPr>
        </p:nvSpPr>
        <p:spPr>
          <a:xfrm>
            <a:off x="731520" y="1596540"/>
            <a:ext cx="10789918" cy="2514599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b="1" i="0" lang="th-TH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การทดสอบทางการศึกษาระดับชาติขั้นพื้นฐาน (O-NET) ปีการศึกษา 2559 </a:t>
            </a:r>
            <a:br>
              <a:rPr b="1" i="0" lang="th-TH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th-TH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และการยกระดับผลการทดสอบ</a:t>
            </a:r>
          </a:p>
        </p:txBody>
      </p:sp>
      <p:pic>
        <p:nvPicPr>
          <p:cNvPr descr="logo.jpg" id="110" name="Shape 1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24741" y="-23503"/>
            <a:ext cx="1201737" cy="3240088"/>
          </a:xfrm>
          <a:prstGeom prst="rect">
            <a:avLst/>
          </a:prstGeom>
          <a:noFill/>
          <a:ln>
            <a:noFill/>
          </a:ln>
          <a:effectLst>
            <a:outerShdw rotWithShape="0" algn="ctr" dir="2700000" dist="35921">
              <a:srgbClr val="808080"/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1926225" y="1214540"/>
            <a:ext cx="8153399" cy="45190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buClr>
                <a:srgbClr val="C00000"/>
              </a:buClr>
              <a:buSzPct val="25000"/>
              <a:buFont typeface="Arial"/>
              <a:buNone/>
            </a:pPr>
            <a:r>
              <a:rPr b="1" i="0" lang="th-TH" sz="40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ผลสัมฤทธิ์ทางการเรียนของนักเรียนต่ำ</a:t>
            </a:r>
          </a:p>
        </p:txBody>
      </p:sp>
      <p:sp>
        <p:nvSpPr>
          <p:cNvPr id="179" name="Shape 179"/>
          <p:cNvSpPr txBox="1"/>
          <p:nvPr/>
        </p:nvSpPr>
        <p:spPr>
          <a:xfrm>
            <a:off x="1128713" y="1858003"/>
            <a:ext cx="10085386" cy="1862984"/>
          </a:xfrm>
          <a:prstGeom prst="rect">
            <a:avLst/>
          </a:prstGeom>
          <a:solidFill>
            <a:srgbClr val="D3D8CE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กลุ่มสาระการเรียนรู้/สาระ/ มาตรฐานการเรียนรู้ที่มีคะแนนเฉลี่ยต่ำกว่า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ร้อยละ 50 และ/หรือ ต่ำกว่าระดับประเทศ/สังกัด/จังหวัด/เขตพื้นที่/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ขนาดโรงเรียนเดียวกัน</a:t>
            </a:r>
          </a:p>
        </p:txBody>
      </p:sp>
      <p:sp>
        <p:nvSpPr>
          <p:cNvPr id="180" name="Shape 180"/>
          <p:cNvSpPr txBox="1"/>
          <p:nvPr/>
        </p:nvSpPr>
        <p:spPr>
          <a:xfrm>
            <a:off x="1128713" y="3987778"/>
            <a:ext cx="4370386" cy="1384995"/>
          </a:xfrm>
          <a:prstGeom prst="rect">
            <a:avLst/>
          </a:prstGeom>
          <a:solidFill>
            <a:srgbClr val="EBE6DC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การวิเคราะห์ผลการทดสอบ O-NET 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ปีที่ผ่านมาเทียบกับเกณฑ์เพื่อนำมากำหนดเป้าหมายในการพัฒนา</a:t>
            </a:r>
          </a:p>
        </p:txBody>
      </p:sp>
      <p:sp>
        <p:nvSpPr>
          <p:cNvPr id="181" name="Shape 181"/>
          <p:cNvSpPr txBox="1"/>
          <p:nvPr/>
        </p:nvSpPr>
        <p:spPr>
          <a:xfrm>
            <a:off x="7104061" y="4294078"/>
            <a:ext cx="3767137" cy="1077217"/>
          </a:xfrm>
          <a:prstGeom prst="rect">
            <a:avLst/>
          </a:prstGeom>
          <a:solidFill>
            <a:srgbClr val="EBE6DC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3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การวิเคราะห์ปัจจัยที่ส่งผลต่อคะแนน O-NET</a:t>
            </a:r>
          </a:p>
        </p:txBody>
      </p:sp>
      <p:sp>
        <p:nvSpPr>
          <p:cNvPr id="182" name="Shape 182"/>
          <p:cNvSpPr/>
          <p:nvPr/>
        </p:nvSpPr>
        <p:spPr>
          <a:xfrm>
            <a:off x="5735639" y="3933825"/>
            <a:ext cx="936624" cy="1366837"/>
          </a:xfrm>
          <a:prstGeom prst="leftRightUpArrow">
            <a:avLst>
              <a:gd fmla="val 25000" name="adj1"/>
              <a:gd fmla="val 25000" name="adj2"/>
              <a:gd fmla="val 25000" name="adj3"/>
            </a:avLst>
          </a:prstGeom>
          <a:solidFill>
            <a:schemeClr val="accent1"/>
          </a:solidFill>
          <a:ln cap="flat" cmpd="sng" w="15875">
            <a:solidFill>
              <a:srgbClr val="A65F0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Shape 183"/>
          <p:cNvSpPr/>
          <p:nvPr/>
        </p:nvSpPr>
        <p:spPr>
          <a:xfrm>
            <a:off x="0" y="0"/>
            <a:ext cx="12192000" cy="830996"/>
          </a:xfrm>
          <a:prstGeom prst="rect">
            <a:avLst/>
          </a:prstGeom>
          <a:solidFill>
            <a:srgbClr val="4A524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วิธีที่ 1 การวิเคราะห์ผล O-NET เพื่อนำผลไปใช้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/>
          <p:nvPr/>
        </p:nvSpPr>
        <p:spPr>
          <a:xfrm>
            <a:off x="0" y="0"/>
            <a:ext cx="12192000" cy="1077913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14350" lvl="0" marL="51435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25000"/>
              <a:buFont typeface="Noto Sans Symbols"/>
              <a:buNone/>
            </a:pPr>
            <a:r>
              <a:rPr b="1" lang="th-TH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การวิเคราะห์โดยใช้รายงานผลการทดสอบ O-NET ฉบับที่ 6 </a:t>
            </a:r>
          </a:p>
          <a:p>
            <a:pPr indent="-514350" lvl="0" marL="514350" marR="0" rtl="0" algn="ctr">
              <a:spcBef>
                <a:spcPts val="0"/>
              </a:spcBef>
              <a:buClr>
                <a:schemeClr val="lt1"/>
              </a:buClr>
              <a:buSzPct val="25000"/>
              <a:buFont typeface="Noto Sans Symbols"/>
              <a:buNone/>
            </a:pPr>
            <a:r>
              <a:rPr b="1" lang="th-TH" sz="3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(ผู้บริหาร) ฉบับที่ 5, 2 (ครู) ประเมินตนเองเพื่อแข่งกับตัวเองและแข่งกับเพื่อน</a:t>
            </a:r>
          </a:p>
        </p:txBody>
      </p:sp>
      <p:sp>
        <p:nvSpPr>
          <p:cNvPr id="189" name="Shape 189"/>
          <p:cNvSpPr/>
          <p:nvPr/>
        </p:nvSpPr>
        <p:spPr>
          <a:xfrm>
            <a:off x="654050" y="1376919"/>
            <a:ext cx="10883899" cy="510777"/>
          </a:xfrm>
          <a:prstGeom prst="roundRect">
            <a:avLst>
              <a:gd fmla="val 16667" name="adj"/>
            </a:avLst>
          </a:prstGeom>
          <a:solidFill>
            <a:srgbClr val="FBE6CC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ใช้รายงานผล O-NET ฉบับที่ 6 ประเมินตนเองว่าผลการจัดการศึกษาของโรงเรียน มีวิชาใดที่ดี วิชาใดพอใช้ วิชาใดควรปรับปรุง</a:t>
            </a:r>
          </a:p>
        </p:txBody>
      </p:sp>
      <p:pic>
        <p:nvPicPr>
          <p:cNvPr id="190" name="Shape 190"/>
          <p:cNvPicPr preferRelativeResize="0"/>
          <p:nvPr/>
        </p:nvPicPr>
        <p:blipFill rotWithShape="1">
          <a:blip r:embed="rId3">
            <a:alphaModFix/>
          </a:blip>
          <a:srcRect b="7081" l="26509" r="18367" t="13120"/>
          <a:stretch/>
        </p:blipFill>
        <p:spPr>
          <a:xfrm>
            <a:off x="0" y="2186702"/>
            <a:ext cx="12192000" cy="45554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/>
          <p:nvPr/>
        </p:nvSpPr>
        <p:spPr>
          <a:xfrm>
            <a:off x="0" y="5397"/>
            <a:ext cx="12192000" cy="554037"/>
          </a:xfrm>
          <a:prstGeom prst="rect">
            <a:avLst/>
          </a:prstGeom>
          <a:solidFill>
            <a:srgbClr val="595959"/>
          </a:solidFill>
          <a:ln>
            <a:noFill/>
          </a:ln>
          <a:effectLst>
            <a:outerShdw blurRad="38100" rotWithShape="0" algn="br" dir="2700000" dist="25400">
              <a:srgbClr val="000000">
                <a:alpha val="60000"/>
              </a:srgbClr>
            </a:outerShdw>
          </a:effectLst>
        </p:spPr>
        <p:txBody>
          <a:bodyPr anchorCtr="0" anchor="t" bIns="45700" lIns="91425" rIns="91425" tIns="45700">
            <a:noAutofit/>
          </a:bodyPr>
          <a:lstStyle/>
          <a:p>
            <a:pPr indent="-190500" lvl="1" marL="457200" marR="0" rtl="0" algn="ctr">
              <a:spcBef>
                <a:spcPts val="0"/>
              </a:spcBef>
              <a:buSzPct val="25000"/>
              <a:buNone/>
            </a:pPr>
            <a:r>
              <a:rPr b="1" i="0" lang="th-TH" sz="3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ฉบับที่ 6 ค่าสถิติระดับโรงเรียน แยกตามรายวิชา</a:t>
            </a:r>
          </a:p>
        </p:txBody>
      </p:sp>
      <p:pic>
        <p:nvPicPr>
          <p:cNvPr id="196" name="Shape 196"/>
          <p:cNvPicPr preferRelativeResize="0"/>
          <p:nvPr/>
        </p:nvPicPr>
        <p:blipFill rotWithShape="1">
          <a:blip r:embed="rId3">
            <a:alphaModFix/>
          </a:blip>
          <a:srcRect b="22202" l="21259" r="16792" t="33279"/>
          <a:stretch/>
        </p:blipFill>
        <p:spPr>
          <a:xfrm>
            <a:off x="0" y="559433"/>
            <a:ext cx="12192000" cy="5688012"/>
          </a:xfrm>
          <a:prstGeom prst="rect">
            <a:avLst/>
          </a:prstGeom>
          <a:noFill/>
          <a:ln>
            <a:noFill/>
          </a:ln>
        </p:spPr>
      </p:pic>
      <p:sp>
        <p:nvSpPr>
          <p:cNvPr id="197" name="Shape 197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Shape 203"/>
          <p:cNvPicPr preferRelativeResize="0"/>
          <p:nvPr/>
        </p:nvPicPr>
        <p:blipFill rotWithShape="1">
          <a:blip r:embed="rId3">
            <a:alphaModFix/>
          </a:blip>
          <a:srcRect b="10441" l="17584" r="12066" t="12280"/>
          <a:stretch/>
        </p:blipFill>
        <p:spPr>
          <a:xfrm>
            <a:off x="0" y="11112"/>
            <a:ext cx="12192000" cy="6189662"/>
          </a:xfrm>
          <a:prstGeom prst="rect">
            <a:avLst/>
          </a:prstGeom>
          <a:noFill/>
          <a:ln>
            <a:noFill/>
          </a:ln>
        </p:spPr>
      </p:pic>
      <p:sp>
        <p:nvSpPr>
          <p:cNvPr id="204" name="Shape 204"/>
          <p:cNvSpPr txBox="1"/>
          <p:nvPr/>
        </p:nvSpPr>
        <p:spPr>
          <a:xfrm>
            <a:off x="0" y="6091237"/>
            <a:ext cx="12192000" cy="766762"/>
          </a:xfrm>
          <a:prstGeom prst="rect">
            <a:avLst/>
          </a:prstGeom>
          <a:solidFill>
            <a:srgbClr val="DBE5F1"/>
          </a:solidFill>
          <a:ln cap="flat" cmpd="sng" w="9525">
            <a:solidFill>
              <a:srgbClr val="FFFFFF"/>
            </a:solidFill>
            <a:prstDash val="solid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AutoNum type="arabicParenR"/>
            </a:pPr>
            <a:r>
              <a:rPr b="1" lang="th-TH" sz="1400" u="sng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แข่งกับตัวเอง</a:t>
            </a:r>
            <a:r>
              <a:rPr b="1" lang="th-TH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ในวิชาที่สอน มีผลการสอนในแต่ละมาตรฐานการเรียนรู้ ในสาระนั้นมีผลการสอนเรียงจากมากไปหาน้อย                                              </a:t>
            </a:r>
          </a:p>
          <a:p>
            <a:pPr indent="-342900" lvl="0" marL="342900" marR="0" rtl="0" algn="l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AutoNum type="arabicParenR"/>
            </a:pPr>
            <a:r>
              <a:rPr b="1" lang="th-TH" sz="1400" u="sng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แข่งกับเพื่อน</a:t>
            </a:r>
            <a:r>
              <a:rPr b="1" lang="th-TH"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ในวิชาที่สอน มีผลการสอนในแต่ละมาตรฐานการเรียนรู้ มีผลการสอนสูง / ใกล้เคียง /ต่ำกว่าเพื่อน (ขนาดโรงเรียน จังหวัดเดียวกัน สังกัดเดียวกัน ภาคเดียวกันและระดับประเทศ)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/>
        </p:nvSpPr>
        <p:spPr>
          <a:xfrm>
            <a:off x="1524000" y="0"/>
            <a:ext cx="9144000" cy="1785937"/>
          </a:xfrm>
          <a:prstGeom prst="rect">
            <a:avLst/>
          </a:prstGeom>
          <a:solidFill>
            <a:schemeClr val="lt1"/>
          </a:solidFill>
          <a:ln cap="flat" cmpd="sng" w="15875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0" name="Shape 210"/>
          <p:cNvSpPr txBox="1"/>
          <p:nvPr>
            <p:ph idx="4294967295" type="title"/>
          </p:nvPr>
        </p:nvSpPr>
        <p:spPr>
          <a:xfrm>
            <a:off x="0" y="740281"/>
            <a:ext cx="12160622" cy="759908"/>
          </a:xfrm>
          <a:prstGeom prst="rect">
            <a:avLst/>
          </a:prstGeom>
          <a:solidFill>
            <a:srgbClr val="F2F1E4"/>
          </a:solidFill>
          <a:ln>
            <a:noFill/>
          </a:ln>
          <a:effectLst>
            <a:outerShdw blurRad="50799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b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b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เตรียมความพร้อมการสอบ O-NET กับครูผู้สอนและผู้บริหารทุกคน</a:t>
            </a:r>
          </a:p>
        </p:txBody>
      </p:sp>
      <p:sp>
        <p:nvSpPr>
          <p:cNvPr id="211" name="Shape 211"/>
          <p:cNvSpPr txBox="1"/>
          <p:nvPr>
            <p:ph idx="12" type="sldNum"/>
          </p:nvPr>
        </p:nvSpPr>
        <p:spPr>
          <a:xfrm>
            <a:off x="571500" y="6454775"/>
            <a:ext cx="11049000" cy="2873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ct val="25000"/>
              <a:buFont typeface="Noto Sans Symbols"/>
              <a:buNone/>
            </a:pPr>
            <a:fld id="{00000000-1234-1234-1234-123412341234}" type="slidenum">
              <a:rPr lang="th-TH" sz="13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212" name="Shape 212"/>
          <p:cNvSpPr txBox="1"/>
          <p:nvPr>
            <p:ph idx="4294967295" type="title"/>
          </p:nvPr>
        </p:nvSpPr>
        <p:spPr>
          <a:xfrm>
            <a:off x="2665411" y="3740726"/>
            <a:ext cx="7145338" cy="2539720"/>
          </a:xfrm>
          <a:prstGeom prst="rect">
            <a:avLst/>
          </a:prstGeom>
          <a:solidFill>
            <a:srgbClr val="FBE6CC"/>
          </a:solidFill>
          <a:ln>
            <a:noFill/>
          </a:ln>
          <a:effectLst>
            <a:outerShdw blurRad="50799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buClr>
                <a:schemeClr val="dk1"/>
              </a:buClr>
              <a:buSzPct val="25000"/>
              <a:buFont typeface="Arial"/>
              <a:buNone/>
            </a:pPr>
            <a:br>
              <a:rPr b="1" i="0" lang="th-TH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th-TH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ก่อนการสอบ O-NET </a:t>
            </a:r>
            <a:br>
              <a:rPr b="1" i="0" lang="th-TH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th-TH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สทศ.ได้นำตัวอย่างกระดาษคำตอบรูปแบบข้อสอบ</a:t>
            </a:r>
            <a:br>
              <a:rPr b="1" i="0" lang="th-TH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th-TH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และเนื้อหาการสอบ O-NET เผยแพร่บนเว็บไซต์ สทศ. (www.niets.or.th) </a:t>
            </a:r>
            <a:br>
              <a:rPr b="1" i="0" lang="th-TH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th-TH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เพื่อให้โรงเรียน ครู อาจารย์ และนักเรียน</a:t>
            </a:r>
            <a:br>
              <a:rPr b="1" i="0" lang="th-TH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th-TH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ได้เตรียมความพร้อมล่วงหน้าก่อนสอบ</a:t>
            </a:r>
          </a:p>
        </p:txBody>
      </p:sp>
      <p:sp>
        <p:nvSpPr>
          <p:cNvPr id="213" name="Shape 213"/>
          <p:cNvSpPr/>
          <p:nvPr/>
        </p:nvSpPr>
        <p:spPr>
          <a:xfrm>
            <a:off x="2074069" y="1649842"/>
            <a:ext cx="500062" cy="4431901"/>
          </a:xfrm>
          <a:prstGeom prst="bentArrow">
            <a:avLst>
              <a:gd fmla="val 25000" name="adj1"/>
              <a:gd fmla="val 25000" name="adj2"/>
              <a:gd fmla="val 25000" name="adj3"/>
              <a:gd fmla="val 43750" name="adj4"/>
            </a:avLst>
          </a:prstGeom>
          <a:solidFill>
            <a:srgbClr val="A20000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Shape 214"/>
          <p:cNvSpPr/>
          <p:nvPr/>
        </p:nvSpPr>
        <p:spPr>
          <a:xfrm rot="10800000">
            <a:off x="9809997" y="1801920"/>
            <a:ext cx="541337" cy="4360466"/>
          </a:xfrm>
          <a:prstGeom prst="bentArrow">
            <a:avLst>
              <a:gd fmla="val 25000" name="adj1"/>
              <a:gd fmla="val 25000" name="adj2"/>
              <a:gd fmla="val 25000" name="adj3"/>
              <a:gd fmla="val 41892" name="adj4"/>
            </a:avLst>
          </a:prstGeom>
          <a:solidFill>
            <a:srgbClr val="A20000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5" name="Shape 215"/>
          <p:cNvSpPr txBox="1"/>
          <p:nvPr/>
        </p:nvSpPr>
        <p:spPr>
          <a:xfrm>
            <a:off x="2640013" y="1725144"/>
            <a:ext cx="7170737" cy="1728787"/>
          </a:xfrm>
          <a:prstGeom prst="rect">
            <a:avLst/>
          </a:prstGeom>
          <a:solidFill>
            <a:srgbClr val="ACC8DD"/>
          </a:solidFill>
          <a:ln cap="flat" cmpd="sng" w="9525">
            <a:solidFill>
              <a:srgbClr val="92D050"/>
            </a:solidFill>
            <a:prstDash val="solid"/>
            <a:miter/>
            <a:headEnd len="med" w="med" type="none"/>
            <a:tailEnd len="med" w="med" type="none"/>
          </a:ln>
          <a:effectLst>
            <a:outerShdw blurRad="50799" rotWithShape="0" algn="tl" dir="2700000" dist="38100">
              <a:srgbClr val="000000">
                <a:alpha val="40000"/>
              </a:srgbClr>
            </a:outerShdw>
          </a:effectLst>
        </p:spPr>
        <p:txBody>
          <a:bodyPr anchorCtr="0" anchor="ctr" bIns="45700" lIns="91425" rIns="91425" tIns="45700">
            <a:noAutofit/>
          </a:bodyPr>
          <a:lstStyle/>
          <a:p>
            <a:pPr indent="-514350" lvl="3" marL="18859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b="1" i="0" lang="th-TH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ผังการออกข้อสอบ (Test Blueprint)</a:t>
            </a:r>
          </a:p>
          <a:p>
            <a:pPr indent="-514350" lvl="3" marL="18859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b="1" i="0" lang="th-TH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รูปแบบข้อสอบ (Item Form)</a:t>
            </a:r>
          </a:p>
          <a:p>
            <a:pPr indent="-514350" lvl="3" marL="18859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b="1" i="0" lang="th-TH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ตัวอย่างข้อสอบแต่ละรูปแบบ</a:t>
            </a:r>
          </a:p>
          <a:p>
            <a:pPr indent="-514350" lvl="3" marL="18859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b="1" i="0" lang="th-TH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ตัวอย่างกระดาษคำตอบและเกณฑ์การให้คะแนน   </a:t>
            </a:r>
          </a:p>
        </p:txBody>
      </p:sp>
      <p:sp>
        <p:nvSpPr>
          <p:cNvPr id="216" name="Shape 216"/>
          <p:cNvSpPr/>
          <p:nvPr/>
        </p:nvSpPr>
        <p:spPr>
          <a:xfrm>
            <a:off x="0" y="-4913"/>
            <a:ext cx="12191998" cy="707886"/>
          </a:xfrm>
          <a:prstGeom prst="rect">
            <a:avLst/>
          </a:prstGeom>
          <a:solidFill>
            <a:srgbClr val="4A524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วิธีที่ 2 สื่อสารสร้างความเข้าใจกับครู/ผู้บริหารเกี่ยวกับการสอบ O-NET</a:t>
            </a:r>
          </a:p>
        </p:txBody>
      </p:sp>
      <p:sp>
        <p:nvSpPr>
          <p:cNvPr id="217" name="Shape 217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/>
          <p:nvPr/>
        </p:nvSpPr>
        <p:spPr>
          <a:xfrm>
            <a:off x="0" y="0"/>
            <a:ext cx="12192000" cy="75651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b="1" lang="th-TH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มาตรฐานและตัวชี้วัดเพื่อการทดสอบ NT/O-NET</a:t>
            </a:r>
          </a:p>
        </p:txBody>
      </p:sp>
      <p:sp>
        <p:nvSpPr>
          <p:cNvPr id="223" name="Shape 223"/>
          <p:cNvSpPr/>
          <p:nvPr/>
        </p:nvSpPr>
        <p:spPr>
          <a:xfrm>
            <a:off x="0" y="939391"/>
            <a:ext cx="12191998" cy="507831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spcBef>
                <a:spcPts val="0"/>
              </a:spcBef>
              <a:buClr>
                <a:srgbClr val="C00000"/>
              </a:buClr>
              <a:buSzPct val="100000"/>
              <a:buFont typeface="Calibri"/>
              <a:buAutoNum type="arabicPeriod"/>
            </a:pPr>
            <a:r>
              <a:rPr b="1" lang="th-TH" sz="3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ตัวชี้วัดต้องรู้ </a:t>
            </a:r>
            <a:r>
              <a:rPr b="1" lang="th-TH" sz="3600">
                <a:solidFill>
                  <a:srgbClr val="1D2129"/>
                </a:solidFill>
                <a:latin typeface="Arial"/>
                <a:ea typeface="Arial"/>
                <a:cs typeface="Arial"/>
                <a:sym typeface="Arial"/>
              </a:rPr>
              <a:t>หมายถึง สิ่งที่ผู้เรียนพึงรู้และปฏิบัติได้ ซึ่งสะท้อนถึงมาตรฐานการเรียนรู้ และผู้เรียนทุกคน</a:t>
            </a:r>
            <a:r>
              <a:rPr b="1" lang="th-TH" sz="3600" u="sng">
                <a:solidFill>
                  <a:srgbClr val="1D2129"/>
                </a:solidFill>
                <a:latin typeface="Arial"/>
                <a:ea typeface="Arial"/>
                <a:cs typeface="Arial"/>
                <a:sym typeface="Arial"/>
              </a:rPr>
              <a:t>จำเป็นต้องเรียนรู้</a:t>
            </a:r>
            <a:r>
              <a:rPr b="1" lang="th-TH" sz="3600">
                <a:solidFill>
                  <a:srgbClr val="1D2129"/>
                </a:solidFill>
                <a:latin typeface="Arial"/>
                <a:ea typeface="Arial"/>
                <a:cs typeface="Arial"/>
                <a:sym typeface="Arial"/>
              </a:rPr>
              <a:t> โดยมีการ</a:t>
            </a:r>
            <a:r>
              <a:rPr b="1" lang="th-TH" sz="3600" u="sng">
                <a:solidFill>
                  <a:srgbClr val="1D2129"/>
                </a:solidFill>
                <a:latin typeface="Arial"/>
                <a:ea typeface="Arial"/>
                <a:cs typeface="Arial"/>
                <a:sym typeface="Arial"/>
              </a:rPr>
              <a:t>จัดการเรียนรู้อย่างเป็นระบบ </a:t>
            </a:r>
            <a:r>
              <a:rPr b="1" lang="th-TH" sz="3600">
                <a:solidFill>
                  <a:srgbClr val="1D2129"/>
                </a:solidFill>
                <a:latin typeface="Arial"/>
                <a:ea typeface="Arial"/>
                <a:cs typeface="Arial"/>
                <a:sym typeface="Arial"/>
              </a:rPr>
              <a:t>และเป็นเกณฑ์สำคัญสำหรับการวัดและประเมินผล เพื่อตรวจสอบคุณภาพผู้เรียน</a:t>
            </a:r>
            <a:r>
              <a:rPr b="1" lang="th-TH" sz="3600" u="sng">
                <a:solidFill>
                  <a:srgbClr val="1D2129"/>
                </a:solidFill>
                <a:latin typeface="Arial"/>
                <a:ea typeface="Arial"/>
                <a:cs typeface="Arial"/>
                <a:sym typeface="Arial"/>
              </a:rPr>
              <a:t>ระดับชั้นเรียน และระดับชาติ</a:t>
            </a:r>
          </a:p>
          <a:p>
            <a:pPr indent="-457200" lvl="0" marL="457200" marR="0" rtl="0" algn="l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t/>
            </a:r>
            <a:endParaRPr b="1" sz="3600" u="sng">
              <a:solidFill>
                <a:srgbClr val="1D2129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457200" lvl="0" marL="457200" marR="0" rtl="0" algn="l">
              <a:spcBef>
                <a:spcPts val="0"/>
              </a:spcBef>
              <a:buClr>
                <a:srgbClr val="C00000"/>
              </a:buClr>
              <a:buSzPct val="100000"/>
              <a:buFont typeface="Calibri"/>
              <a:buAutoNum type="arabicPeriod"/>
            </a:pPr>
            <a:r>
              <a:rPr b="1" lang="th-TH" sz="3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ตัวชี้วัดควรรู้ </a:t>
            </a:r>
            <a:r>
              <a:rPr b="1" lang="th-TH" sz="3600">
                <a:solidFill>
                  <a:srgbClr val="1D2129"/>
                </a:solidFill>
                <a:latin typeface="Arial"/>
                <a:ea typeface="Arial"/>
                <a:cs typeface="Arial"/>
                <a:sym typeface="Arial"/>
              </a:rPr>
              <a:t>หมายถึง สิ่งที่ผู้เรียนพึงรู้และปฏิบัติได้ ซึ่งสะท้อนถึงมาตรฐานการเรียนรู้ และผู้เรียนทุกคน</a:t>
            </a:r>
            <a:r>
              <a:rPr b="1" lang="th-TH" sz="3600" u="sng">
                <a:solidFill>
                  <a:srgbClr val="1D2129"/>
                </a:solidFill>
                <a:latin typeface="Arial"/>
                <a:ea typeface="Arial"/>
                <a:cs typeface="Arial"/>
                <a:sym typeface="Arial"/>
              </a:rPr>
              <a:t>ควรเรียนรู้ </a:t>
            </a:r>
            <a:r>
              <a:rPr b="1" lang="th-TH" sz="3600">
                <a:solidFill>
                  <a:srgbClr val="1D2129"/>
                </a:solidFill>
                <a:latin typeface="Arial"/>
                <a:ea typeface="Arial"/>
                <a:cs typeface="Arial"/>
                <a:sym typeface="Arial"/>
              </a:rPr>
              <a:t> โดยผู้เรียนสามารถแสวงหาความรู้ หรือศึกษาได้ด้วยตนเอง หรือศึกษาจากสิ่งรอบตัวและชีวิตประจำวัน ซึ่ง</a:t>
            </a:r>
            <a:r>
              <a:rPr b="1" lang="th-TH" sz="3600" u="sng">
                <a:solidFill>
                  <a:srgbClr val="1D2129"/>
                </a:solidFill>
                <a:latin typeface="Arial"/>
                <a:ea typeface="Arial"/>
                <a:cs typeface="Arial"/>
                <a:sym typeface="Arial"/>
              </a:rPr>
              <a:t>สามารถเรียนรู้เพิ่มเติมจากกิจกรรมเสริมความรู้ต่างๆ </a:t>
            </a:r>
            <a:r>
              <a:rPr b="1" lang="th-TH" sz="3600">
                <a:solidFill>
                  <a:srgbClr val="1D2129"/>
                </a:solidFill>
                <a:latin typeface="Arial"/>
                <a:ea typeface="Arial"/>
                <a:cs typeface="Arial"/>
                <a:sym typeface="Arial"/>
              </a:rPr>
              <a:t>และเป็นเกณฑ์สำหรับการวัดและประเมินผล เพื่อตรวจสอบคุณภาพผู้เรียน</a:t>
            </a:r>
            <a:r>
              <a:rPr b="1" lang="th-TH" sz="3600" u="sng">
                <a:solidFill>
                  <a:srgbClr val="1D2129"/>
                </a:solidFill>
                <a:latin typeface="Arial"/>
                <a:ea typeface="Arial"/>
                <a:cs typeface="Arial"/>
                <a:sym typeface="Arial"/>
              </a:rPr>
              <a:t>ระดับ</a:t>
            </a:r>
            <a:br>
              <a:rPr b="1" lang="th-TH" sz="3600" u="sng">
                <a:solidFill>
                  <a:srgbClr val="1D2129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th-TH" sz="3600" u="sng">
                <a:solidFill>
                  <a:srgbClr val="1D2129"/>
                </a:solidFill>
                <a:latin typeface="Arial"/>
                <a:ea typeface="Arial"/>
                <a:cs typeface="Arial"/>
                <a:sym typeface="Arial"/>
              </a:rPr>
              <a:t>ชั้นเรียน</a:t>
            </a:r>
          </a:p>
        </p:txBody>
      </p:sp>
      <p:sp>
        <p:nvSpPr>
          <p:cNvPr id="224" name="Shape 224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 txBox="1"/>
          <p:nvPr/>
        </p:nvSpPr>
        <p:spPr>
          <a:xfrm>
            <a:off x="0" y="0"/>
            <a:ext cx="12192000" cy="75651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b="1" lang="th-TH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มาตรฐานและตัวชี้วัดเพื่อการทดสอบ NT/O-NET</a:t>
            </a:r>
          </a:p>
        </p:txBody>
      </p:sp>
      <p:sp>
        <p:nvSpPr>
          <p:cNvPr id="230" name="Shape 230"/>
          <p:cNvSpPr/>
          <p:nvPr/>
        </p:nvSpPr>
        <p:spPr>
          <a:xfrm>
            <a:off x="0" y="966283"/>
            <a:ext cx="12191998" cy="50167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457200" lvl="0" marL="4572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1" lang="th-TH" sz="4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ดาวน์โหลด </a:t>
            </a:r>
            <a:r>
              <a:rPr b="1" lang="th-TH" sz="4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"ตัวชี้วัดต้องรู้และควรรู้" </a:t>
            </a:r>
            <a:r>
              <a:rPr b="1" lang="th-TH" sz="4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ได้ที่เว็บไซต์ </a:t>
            </a:r>
            <a:r>
              <a:rPr b="1" lang="th-TH" sz="4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http://academic.obec.go.th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sz="4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742950" lvl="0" marL="7429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1" lang="th-TH" sz="4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สทศ. สพฐ. และสถาบันทดสอบทางการศึกษาแห่งชาติได้คัดเลือก </a:t>
            </a:r>
            <a:r>
              <a:rPr b="1" lang="th-TH" sz="4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“ตัวชี้วัดต้องรู้” </a:t>
            </a:r>
            <a:r>
              <a:rPr b="1" lang="th-TH" sz="4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ไปใช้ในการจัดทำแผนผังโครงสร้างข้อสอบ (Test Blueprint) สำหรับทดสอบ NT/O-NET ปีการศึกษา 2559 </a:t>
            </a:r>
          </a:p>
          <a:p>
            <a:pPr indent="0" lvl="0" marL="0" marR="0" rtl="0" algn="l">
              <a:spcBef>
                <a:spcPts val="0"/>
              </a:spcBef>
              <a:buNone/>
            </a:pPr>
            <a:r>
              <a:t/>
            </a:r>
            <a:endParaRPr b="1" sz="40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742950" lvl="0" marL="74295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AutoNum type="arabicPeriod"/>
            </a:pPr>
            <a:r>
              <a:rPr b="1" lang="th-TH" sz="4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ดาวน์โหลด </a:t>
            </a:r>
            <a:r>
              <a:rPr b="1" lang="th-TH" sz="4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Test Blueprint </a:t>
            </a:r>
            <a:r>
              <a:rPr b="1" lang="th-TH" sz="4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ชั้น ป.3 (NT) และชั้น ป.6 ม.3 และ ม.6 (O-NET) ได้ที่ </a:t>
            </a:r>
            <a:r>
              <a:rPr b="1" lang="th-TH" sz="4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http://www.bet.obec.go.th</a:t>
            </a:r>
            <a:r>
              <a:rPr b="1" lang="th-TH" sz="4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และ </a:t>
            </a:r>
            <a:r>
              <a:rPr b="1" lang="th-TH" sz="40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http://www.niets.or.th</a:t>
            </a:r>
          </a:p>
        </p:txBody>
      </p:sp>
      <p:sp>
        <p:nvSpPr>
          <p:cNvPr id="231" name="Shape 231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 txBox="1"/>
          <p:nvPr>
            <p:ph idx="12" type="sldNum"/>
          </p:nvPr>
        </p:nvSpPr>
        <p:spPr>
          <a:xfrm>
            <a:off x="1952625" y="6526214"/>
            <a:ext cx="8286749" cy="2873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ct val="25000"/>
              <a:buFont typeface="Noto Sans Symbols"/>
              <a:buNone/>
            </a:pPr>
            <a:fld id="{00000000-1234-1234-1234-123412341234}" type="slidenum">
              <a:rPr lang="th-TH" sz="13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237" name="Shape 237"/>
          <p:cNvSpPr/>
          <p:nvPr/>
        </p:nvSpPr>
        <p:spPr>
          <a:xfrm>
            <a:off x="0" y="0"/>
            <a:ext cx="12192000" cy="748144"/>
          </a:xfrm>
          <a:prstGeom prst="roundRect">
            <a:avLst>
              <a:gd fmla="val 16667" name="adj"/>
            </a:avLst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-514350" lvl="0" marL="514350" marR="0" rtl="0" algn="ctr">
              <a:spcBef>
                <a:spcPts val="0"/>
              </a:spcBef>
              <a:buSzPct val="25000"/>
              <a:buNone/>
            </a:pPr>
            <a:r>
              <a:rPr b="1" lang="th-TH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รูปแบบข้อสอบ (Item Form) ของ NT</a:t>
            </a:r>
          </a:p>
        </p:txBody>
      </p:sp>
      <p:sp>
        <p:nvSpPr>
          <p:cNvPr id="238" name="Shape 238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  <p:pic>
        <p:nvPicPr>
          <p:cNvPr id="239" name="Shape 2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784245"/>
            <a:ext cx="12192000" cy="57419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/>
          <p:nvPr>
            <p:ph idx="12" type="sldNum"/>
          </p:nvPr>
        </p:nvSpPr>
        <p:spPr>
          <a:xfrm>
            <a:off x="1952625" y="6526214"/>
            <a:ext cx="8286749" cy="2873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ct val="25000"/>
              <a:buFont typeface="Noto Sans Symbols"/>
              <a:buNone/>
            </a:pPr>
            <a:fld id="{00000000-1234-1234-1234-123412341234}" type="slidenum">
              <a:rPr lang="th-TH" sz="13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245" name="Shape 245"/>
          <p:cNvSpPr/>
          <p:nvPr/>
        </p:nvSpPr>
        <p:spPr>
          <a:xfrm>
            <a:off x="0" y="0"/>
            <a:ext cx="12192000" cy="748144"/>
          </a:xfrm>
          <a:prstGeom prst="roundRect">
            <a:avLst>
              <a:gd fmla="val 16667" name="adj"/>
            </a:avLst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-514350" lvl="0" marL="514350" marR="0" rtl="0" algn="ctr">
              <a:spcBef>
                <a:spcPts val="0"/>
              </a:spcBef>
              <a:buSzPct val="25000"/>
              <a:buNone/>
            </a:pPr>
            <a:r>
              <a:rPr b="1" lang="th-TH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รูปแบบข้อสอบ (Item Form) ของ O-NET</a:t>
            </a:r>
          </a:p>
        </p:txBody>
      </p:sp>
      <p:sp>
        <p:nvSpPr>
          <p:cNvPr id="246" name="Shape 246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  <p:pic>
        <p:nvPicPr>
          <p:cNvPr id="247" name="Shape 2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748145"/>
            <a:ext cx="12160623" cy="57288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 txBox="1"/>
          <p:nvPr>
            <p:ph idx="12" type="sldNum"/>
          </p:nvPr>
        </p:nvSpPr>
        <p:spPr>
          <a:xfrm>
            <a:off x="1952625" y="6526214"/>
            <a:ext cx="8286749" cy="2873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ct val="25000"/>
              <a:buFont typeface="Noto Sans Symbols"/>
              <a:buNone/>
            </a:pPr>
            <a:fld id="{00000000-1234-1234-1234-123412341234}" type="slidenum">
              <a:rPr lang="th-TH" sz="13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253" name="Shape 253"/>
          <p:cNvSpPr/>
          <p:nvPr/>
        </p:nvSpPr>
        <p:spPr>
          <a:xfrm>
            <a:off x="0" y="0"/>
            <a:ext cx="12192000" cy="748144"/>
          </a:xfrm>
          <a:prstGeom prst="roundRect">
            <a:avLst>
              <a:gd fmla="val 16667" name="adj"/>
            </a:avLst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-514350" lvl="0" marL="514350" marR="0" rtl="0" algn="ctr">
              <a:spcBef>
                <a:spcPts val="0"/>
              </a:spcBef>
              <a:buSzPct val="25000"/>
              <a:buNone/>
            </a:pPr>
            <a:r>
              <a:rPr b="1" lang="th-TH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รูปแบบข้อสอบ (Item Form) ของ O-NET</a:t>
            </a:r>
          </a:p>
        </p:txBody>
      </p:sp>
      <p:sp>
        <p:nvSpPr>
          <p:cNvPr id="254" name="Shape 254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  <p:pic>
        <p:nvPicPr>
          <p:cNvPr id="255" name="Shape 25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698" y="748145"/>
            <a:ext cx="12119925" cy="60654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/>
          <p:nvPr>
            <p:ph type="ctrTitle"/>
          </p:nvPr>
        </p:nvSpPr>
        <p:spPr>
          <a:xfrm>
            <a:off x="88901" y="1962943"/>
            <a:ext cx="12103098" cy="303530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buClr>
                <a:srgbClr val="FFFF00"/>
              </a:buClr>
              <a:buSzPct val="25000"/>
              <a:buFont typeface="Arial"/>
              <a:buNone/>
            </a:pPr>
            <a:r>
              <a:rPr b="1" i="0" lang="th-TH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                                </a:t>
            </a:r>
            <a:r>
              <a:rPr b="1" i="0" lang="th-TH" sz="5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ประเด็นที่นำเสนอ</a:t>
            </a:r>
            <a:br>
              <a:rPr b="1" i="0" lang="th-TH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th-TH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1. การปฏิรูประบบการทดสอบและการประเมินคุณภาพผู้เรียน</a:t>
            </a:r>
            <a:br>
              <a:rPr b="1" i="0" lang="th-TH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th-TH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2. ผลการทดสอบระดับชาติ </a:t>
            </a:r>
            <a:br>
              <a:rPr b="1" i="0" lang="th-TH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th-TH" sz="4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3. การยกระดับผลการทดสอบ O-NET</a:t>
            </a:r>
          </a:p>
        </p:txBody>
      </p:sp>
      <p:pic>
        <p:nvPicPr>
          <p:cNvPr descr="logo.jpg" id="116" name="Shape 1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03030" y="101600"/>
            <a:ext cx="1201737" cy="3240088"/>
          </a:xfrm>
          <a:prstGeom prst="rect">
            <a:avLst/>
          </a:prstGeom>
          <a:noFill/>
          <a:ln>
            <a:noFill/>
          </a:ln>
          <a:effectLst>
            <a:outerShdw rotWithShape="0" algn="ctr" dir="2700000" dist="35921">
              <a:srgbClr val="808080"/>
            </a:outerShdw>
          </a:effectLst>
        </p:spPr>
      </p:pic>
      <p:sp>
        <p:nvSpPr>
          <p:cNvPr id="117" name="Shape 117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i="0" lang="th-TH" sz="2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>
            <p:ph idx="12" type="sldNum"/>
          </p:nvPr>
        </p:nvSpPr>
        <p:spPr>
          <a:xfrm>
            <a:off x="571500" y="6454775"/>
            <a:ext cx="11049000" cy="2873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ct val="25000"/>
              <a:buFont typeface="Noto Sans Symbols"/>
              <a:buNone/>
            </a:pPr>
            <a:fld id="{00000000-1234-1234-1234-123412341234}" type="slidenum">
              <a:rPr lang="th-TH" sz="13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sp>
        <p:nvSpPr>
          <p:cNvPr id="261" name="Shape 261"/>
          <p:cNvSpPr/>
          <p:nvPr/>
        </p:nvSpPr>
        <p:spPr>
          <a:xfrm>
            <a:off x="0" y="0"/>
            <a:ext cx="12192000" cy="995082"/>
          </a:xfrm>
          <a:prstGeom prst="roundRect">
            <a:avLst>
              <a:gd fmla="val 16667" name="adj"/>
            </a:avLst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-514350" lvl="0" marL="514350" marR="0" rtl="0" algn="ctr">
              <a:spcBef>
                <a:spcPts val="0"/>
              </a:spcBef>
              <a:buSzPct val="25000"/>
              <a:buNone/>
            </a:pPr>
            <a:r>
              <a:rPr b="1" lang="th-TH" sz="5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กิจกรรมดำเนินงานการจัดสอบ NT</a:t>
            </a:r>
          </a:p>
        </p:txBody>
      </p:sp>
      <p:graphicFrame>
        <p:nvGraphicFramePr>
          <p:cNvPr id="262" name="Shape 262"/>
          <p:cNvGraphicFramePr/>
          <p:nvPr/>
        </p:nvGraphicFramePr>
        <p:xfrm>
          <a:off x="0" y="1075765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{8D532CB3-86FF-48C2-84B5-FF95549D5ABD}</a:tableStyleId>
              </a:tblPr>
              <a:tblGrid>
                <a:gridCol w="632000"/>
                <a:gridCol w="9009525"/>
                <a:gridCol w="2550450"/>
              </a:tblGrid>
              <a:tr h="5641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ที่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กิจกรรมหลักของการสอบ NT ป.3 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ระยะเวลา</a:t>
                      </a:r>
                    </a:p>
                  </a:txBody>
                  <a:tcPr marT="0" marB="0" marR="68575" marL="68575"/>
                </a:tc>
              </a:tr>
              <a:tr h="3556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แจ้งรหัสผ่านของศูนย์สอบ/สถานศึกษาเพื่อใช้กรอกข้อมูลนักเรียนผ่าน “ระบบ NT Access”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11 ธ.ค. 59</a:t>
                      </a:r>
                    </a:p>
                  </a:txBody>
                  <a:tcPr marT="0" marB="0" marR="68575" marL="68575"/>
                </a:tc>
              </a:tr>
              <a:tr h="3556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สถานศึกษาตรวจสอบข้อมูลนักเรียนที่มีสิทธิ์สอบผ่าน “ระบบ NT Access”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13 ธ.ค.59-10 ม.ค.60</a:t>
                      </a:r>
                    </a:p>
                  </a:txBody>
                  <a:tcPr marT="0" marB="0" marR="68575" marL="68575"/>
                </a:tc>
              </a:tr>
              <a:tr h="3556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ศูนย์สอบติดตามการตรวจสอบข้อมูลนักเรียนที่มีสิทธิ์สอบของสถานศึกษา </a:t>
                      </a:r>
                      <a:b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</a:b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และจัดสนามสอบผ่าน “ระบบ NT Access”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 11-31 ม.ค.60</a:t>
                      </a:r>
                    </a:p>
                  </a:txBody>
                  <a:tcPr marT="0" marB="0" marR="68575" marL="68575"/>
                </a:tc>
              </a:tr>
              <a:tr h="3556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จัดส่งข้อสอบไปยังศูนย์สอบ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1-6 มี.ค.60</a:t>
                      </a:r>
                    </a:p>
                  </a:txBody>
                  <a:tcPr marT="0" marB="0" marR="68575" marL="68575"/>
                </a:tc>
              </a:tr>
              <a:tr h="3556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5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Arial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ดำเนินการสอบ NT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8 มี.ค.60</a:t>
                      </a:r>
                    </a:p>
                  </a:txBody>
                  <a:tcPr marT="0" marB="0" marR="68575" marL="68575"/>
                </a:tc>
              </a:tr>
              <a:tr h="3556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6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ศูนย์สอบตรวจข้อสอบแบบเขียนตอบ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8-9 มี.ค.60</a:t>
                      </a:r>
                    </a:p>
                  </a:txBody>
                  <a:tcPr marT="0" marB="0" marR="68575" marL="68575"/>
                </a:tc>
              </a:tr>
              <a:tr h="3556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7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เผยแพร่ข้อสอบ/เฉลย แนวคำตอบ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16 มี.ค.60 เป็นต้นไป</a:t>
                      </a:r>
                    </a:p>
                  </a:txBody>
                  <a:tcPr marT="0" marB="0" marR="68575" marL="68575"/>
                </a:tc>
              </a:tr>
              <a:tr h="3556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8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ประมวลผลการทดสอบ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15 มี.ค.- 23 เม.ย.60</a:t>
                      </a:r>
                    </a:p>
                  </a:txBody>
                  <a:tcPr marT="0" marB="0" marR="68575" marL="68575"/>
                </a:tc>
              </a:tr>
              <a:tr h="3556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9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ประกาศผลสอบ NT</a:t>
                      </a:r>
                    </a:p>
                  </a:txBody>
                  <a:tcPr marT="0" marB="0" marR="68575" marL="68575"/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ct val="25000"/>
                        <a:buNone/>
                      </a:pPr>
                      <a:r>
                        <a:rPr b="1" lang="th-TH" sz="2800" u="none" cap="none" strike="noStrike">
                          <a:latin typeface="Arial"/>
                          <a:ea typeface="Arial"/>
                          <a:cs typeface="Arial"/>
                          <a:sym typeface="Arial"/>
                        </a:rPr>
                        <a:t>24 เม.ย.60</a:t>
                      </a:r>
                    </a:p>
                  </a:txBody>
                  <a:tcPr marT="0" marB="0" marR="68575" marL="68575"/>
                </a:tc>
              </a:tr>
            </a:tbl>
          </a:graphicData>
        </a:graphic>
      </p:graphicFrame>
      <p:sp>
        <p:nvSpPr>
          <p:cNvPr id="263" name="Shape 263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 txBox="1"/>
          <p:nvPr>
            <p:ph idx="12" type="sldNum"/>
          </p:nvPr>
        </p:nvSpPr>
        <p:spPr>
          <a:xfrm>
            <a:off x="571500" y="6454775"/>
            <a:ext cx="11049000" cy="2873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ct val="25000"/>
              <a:buFont typeface="Noto Sans Symbols"/>
              <a:buNone/>
            </a:pPr>
            <a:fld id="{00000000-1234-1234-1234-123412341234}" type="slidenum">
              <a:rPr lang="th-TH" sz="13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pic>
        <p:nvPicPr>
          <p:cNvPr id="269" name="Shape 2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 txBox="1"/>
          <p:nvPr>
            <p:ph idx="12" type="sldNum"/>
          </p:nvPr>
        </p:nvSpPr>
        <p:spPr>
          <a:xfrm>
            <a:off x="571500" y="6454775"/>
            <a:ext cx="11049000" cy="2873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buClr>
                <a:srgbClr val="FFFFFF"/>
              </a:buClr>
              <a:buSzPct val="25000"/>
              <a:buFont typeface="Noto Sans Symbols"/>
              <a:buNone/>
            </a:pPr>
            <a:fld id="{00000000-1234-1234-1234-123412341234}" type="slidenum">
              <a:rPr lang="th-TH" sz="1300">
                <a:solidFill>
                  <a:srgbClr val="FFFFFF"/>
                </a:solidFill>
                <a:latin typeface="Questrial"/>
                <a:ea typeface="Questrial"/>
                <a:cs typeface="Questrial"/>
                <a:sym typeface="Questrial"/>
              </a:rPr>
              <a:t>‹#›</a:t>
            </a:fld>
          </a:p>
        </p:txBody>
      </p:sp>
      <p:pic>
        <p:nvPicPr>
          <p:cNvPr id="275" name="Shape 2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5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 txBox="1"/>
          <p:nvPr>
            <p:ph idx="12" type="sldNum"/>
          </p:nvPr>
        </p:nvSpPr>
        <p:spPr>
          <a:xfrm>
            <a:off x="9900457" y="6459785"/>
            <a:ext cx="13120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05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grpSp>
        <p:nvGrpSpPr>
          <p:cNvPr id="281" name="Shape 281"/>
          <p:cNvGrpSpPr/>
          <p:nvPr/>
        </p:nvGrpSpPr>
        <p:grpSpPr>
          <a:xfrm>
            <a:off x="1870235" y="1895046"/>
            <a:ext cx="7715304" cy="3888037"/>
            <a:chOff x="2381224" y="1255474"/>
            <a:chExt cx="7715304" cy="3888037"/>
          </a:xfrm>
        </p:grpSpPr>
        <p:sp>
          <p:nvSpPr>
            <p:cNvPr id="282" name="Shape 282"/>
            <p:cNvSpPr/>
            <p:nvPr/>
          </p:nvSpPr>
          <p:spPr>
            <a:xfrm>
              <a:off x="4738678" y="1255474"/>
              <a:ext cx="2928957" cy="1316270"/>
            </a:xfrm>
            <a:prstGeom prst="ellipse">
              <a:avLst/>
            </a:prstGeom>
            <a:solidFill>
              <a:schemeClr val="lt2"/>
            </a:solidFill>
            <a:ln cap="flat" cmpd="sng" w="15875">
              <a:solidFill>
                <a:srgbClr val="A65F0D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O (objective)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มาตรฐานการเรียนรู้</a:t>
              </a:r>
            </a:p>
          </p:txBody>
        </p:sp>
        <p:sp>
          <p:nvSpPr>
            <p:cNvPr id="283" name="Shape 283"/>
            <p:cNvSpPr/>
            <p:nvPr/>
          </p:nvSpPr>
          <p:spPr>
            <a:xfrm>
              <a:off x="2381224" y="3500437"/>
              <a:ext cx="2928957" cy="1643074"/>
            </a:xfrm>
            <a:prstGeom prst="ellipse">
              <a:avLst/>
            </a:prstGeom>
            <a:solidFill>
              <a:srgbClr val="DFE4D9"/>
            </a:solidFill>
            <a:ln cap="flat" cmpd="sng" w="15875">
              <a:solidFill>
                <a:srgbClr val="A65F0D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L (Learning)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การจัดการเรียนรู้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อิงมาตรฐาน</a:t>
              </a:r>
            </a:p>
          </p:txBody>
        </p:sp>
        <p:sp>
          <p:nvSpPr>
            <p:cNvPr id="284" name="Shape 284"/>
            <p:cNvSpPr/>
            <p:nvPr/>
          </p:nvSpPr>
          <p:spPr>
            <a:xfrm>
              <a:off x="7167570" y="3500437"/>
              <a:ext cx="2928957" cy="1643074"/>
            </a:xfrm>
            <a:prstGeom prst="ellipse">
              <a:avLst/>
            </a:prstGeom>
            <a:solidFill>
              <a:srgbClr val="EADBD3"/>
            </a:solidFill>
            <a:ln cap="flat" cmpd="sng" w="15875">
              <a:solidFill>
                <a:srgbClr val="A65F0D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 (Evaluation)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การประเมิน</a:t>
              </a:r>
            </a:p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8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อิงมาตรฐานการเรียนรู้</a:t>
              </a:r>
            </a:p>
          </p:txBody>
        </p:sp>
        <p:cxnSp>
          <p:nvCxnSpPr>
            <p:cNvPr id="285" name="Shape 285"/>
            <p:cNvCxnSpPr/>
            <p:nvPr/>
          </p:nvCxnSpPr>
          <p:spPr>
            <a:xfrm rot="5400000">
              <a:off x="4274330" y="2536025"/>
              <a:ext cx="928694" cy="857255"/>
            </a:xfrm>
            <a:prstGeom prst="straightConnector1">
              <a:avLst/>
            </a:prstGeom>
            <a:noFill/>
            <a:ln cap="flat" cmpd="sng" w="47625">
              <a:solidFill>
                <a:schemeClr val="accent1"/>
              </a:solidFill>
              <a:prstDash val="solid"/>
              <a:round/>
              <a:headEnd len="lg" w="lg" type="stealth"/>
              <a:tailEnd len="lg" w="lg" type="stealth"/>
            </a:ln>
          </p:spPr>
        </p:cxnSp>
        <p:cxnSp>
          <p:nvCxnSpPr>
            <p:cNvPr id="286" name="Shape 286"/>
            <p:cNvCxnSpPr/>
            <p:nvPr/>
          </p:nvCxnSpPr>
          <p:spPr>
            <a:xfrm flipH="1" rot="-5400000">
              <a:off x="7274727" y="2464586"/>
              <a:ext cx="928694" cy="857255"/>
            </a:xfrm>
            <a:prstGeom prst="straightConnector1">
              <a:avLst/>
            </a:prstGeom>
            <a:noFill/>
            <a:ln cap="flat" cmpd="sng" w="47625">
              <a:solidFill>
                <a:schemeClr val="accent1"/>
              </a:solidFill>
              <a:prstDash val="solid"/>
              <a:round/>
              <a:headEnd len="lg" w="lg" type="stealth"/>
              <a:tailEnd len="lg" w="lg" type="stealth"/>
            </a:ln>
          </p:spPr>
        </p:cxnSp>
        <p:cxnSp>
          <p:nvCxnSpPr>
            <p:cNvPr id="287" name="Shape 287"/>
            <p:cNvCxnSpPr/>
            <p:nvPr/>
          </p:nvCxnSpPr>
          <p:spPr>
            <a:xfrm rot="10800000">
              <a:off x="5453058" y="4500569"/>
              <a:ext cx="1500197" cy="1587"/>
            </a:xfrm>
            <a:prstGeom prst="straightConnector1">
              <a:avLst/>
            </a:prstGeom>
            <a:noFill/>
            <a:ln cap="flat" cmpd="sng" w="47625">
              <a:solidFill>
                <a:schemeClr val="accent1"/>
              </a:solidFill>
              <a:prstDash val="solid"/>
              <a:round/>
              <a:headEnd len="lg" w="lg" type="stealth"/>
              <a:tailEnd len="lg" w="lg" type="stealth"/>
            </a:ln>
          </p:spPr>
        </p:cxnSp>
        <p:sp>
          <p:nvSpPr>
            <p:cNvPr id="288" name="Shape 288"/>
            <p:cNvSpPr txBox="1"/>
            <p:nvPr/>
          </p:nvSpPr>
          <p:spPr>
            <a:xfrm>
              <a:off x="3452794" y="2571747"/>
              <a:ext cx="1357322" cy="52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สอดคล้อง</a:t>
              </a:r>
            </a:p>
          </p:txBody>
        </p:sp>
        <p:sp>
          <p:nvSpPr>
            <p:cNvPr id="289" name="Shape 289"/>
            <p:cNvSpPr txBox="1"/>
            <p:nvPr/>
          </p:nvSpPr>
          <p:spPr>
            <a:xfrm>
              <a:off x="7524760" y="2500308"/>
              <a:ext cx="1357322" cy="52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สอดคล้อง</a:t>
              </a:r>
            </a:p>
          </p:txBody>
        </p:sp>
        <p:sp>
          <p:nvSpPr>
            <p:cNvPr id="290" name="Shape 290"/>
            <p:cNvSpPr txBox="1"/>
            <p:nvPr/>
          </p:nvSpPr>
          <p:spPr>
            <a:xfrm>
              <a:off x="5524496" y="4572010"/>
              <a:ext cx="1357322" cy="52321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28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สอดคล้อง</a:t>
              </a:r>
            </a:p>
          </p:txBody>
        </p:sp>
        <p:sp>
          <p:nvSpPr>
            <p:cNvPr id="291" name="Shape 291"/>
            <p:cNvSpPr/>
            <p:nvPr/>
          </p:nvSpPr>
          <p:spPr>
            <a:xfrm>
              <a:off x="4521464" y="2828835"/>
              <a:ext cx="3146171" cy="120032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3600">
                  <a:solidFill>
                    <a:srgbClr val="002060"/>
                  </a:solidFill>
                  <a:latin typeface="Arial"/>
                  <a:ea typeface="Arial"/>
                  <a:cs typeface="Arial"/>
                  <a:sym typeface="Arial"/>
                </a:rPr>
                <a:t>องค์ประกอบสำคัญของการจัดการเรียนรู้</a:t>
              </a:r>
            </a:p>
          </p:txBody>
        </p:sp>
      </p:grpSp>
      <p:sp>
        <p:nvSpPr>
          <p:cNvPr id="292" name="Shape 292"/>
          <p:cNvSpPr/>
          <p:nvPr/>
        </p:nvSpPr>
        <p:spPr>
          <a:xfrm>
            <a:off x="0" y="33142"/>
            <a:ext cx="12191998" cy="1446550"/>
          </a:xfrm>
          <a:prstGeom prst="rect">
            <a:avLst/>
          </a:prstGeom>
          <a:solidFill>
            <a:srgbClr val="4A524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วิธีที่ 3 พัฒนาระบบการทดสอบและประเมินผลในชั้นเรียน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4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(Classroom	 Assessment) ตามหลักสูตรแกนกลางการศึกษาขั้นพื้นฐาน</a:t>
            </a:r>
          </a:p>
        </p:txBody>
      </p:sp>
      <p:sp>
        <p:nvSpPr>
          <p:cNvPr id="293" name="Shape 293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Shape 298"/>
          <p:cNvSpPr txBox="1"/>
          <p:nvPr>
            <p:ph type="title"/>
          </p:nvPr>
        </p:nvSpPr>
        <p:spPr>
          <a:xfrm>
            <a:off x="1097279" y="286603"/>
            <a:ext cx="10058399" cy="14507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buClr>
                <a:srgbClr val="FF0000"/>
              </a:buClr>
              <a:buSzPct val="25000"/>
              <a:buFont typeface="Arial"/>
              <a:buNone/>
            </a:pPr>
            <a:r>
              <a:rPr b="1" i="0" lang="th-TH" sz="4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ระดับพฤติกรรมทางสติปัญญาของบลูม(ปรับปรุงใหม่)</a:t>
            </a:r>
            <a:br>
              <a:rPr b="1" i="0" lang="th-TH" sz="4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th-TH" sz="48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Bloom Taxonomy’s Revised</a:t>
            </a:r>
          </a:p>
        </p:txBody>
      </p:sp>
      <p:grpSp>
        <p:nvGrpSpPr>
          <p:cNvPr id="299" name="Shape 299"/>
          <p:cNvGrpSpPr/>
          <p:nvPr/>
        </p:nvGrpSpPr>
        <p:grpSpPr>
          <a:xfrm>
            <a:off x="1811451" y="1960417"/>
            <a:ext cx="8533164" cy="4501660"/>
            <a:chOff x="287451" y="1960417"/>
            <a:chExt cx="8533164" cy="4501660"/>
          </a:xfrm>
        </p:grpSpPr>
        <p:grpSp>
          <p:nvGrpSpPr>
            <p:cNvPr id="300" name="Shape 300"/>
            <p:cNvGrpSpPr/>
            <p:nvPr/>
          </p:nvGrpSpPr>
          <p:grpSpPr>
            <a:xfrm>
              <a:off x="4715944" y="1960417"/>
              <a:ext cx="4104672" cy="4501660"/>
              <a:chOff x="4715944" y="1960417"/>
              <a:chExt cx="4104672" cy="4501660"/>
            </a:xfrm>
          </p:grpSpPr>
          <p:grpSp>
            <p:nvGrpSpPr>
              <p:cNvPr id="301" name="Shape 301"/>
              <p:cNvGrpSpPr/>
              <p:nvPr/>
            </p:nvGrpSpPr>
            <p:grpSpPr>
              <a:xfrm>
                <a:off x="4715944" y="1960417"/>
                <a:ext cx="4104672" cy="3902643"/>
                <a:chOff x="287451" y="1974628"/>
                <a:chExt cx="4104672" cy="3902643"/>
              </a:xfrm>
            </p:grpSpPr>
            <p:sp>
              <p:nvSpPr>
                <p:cNvPr id="302" name="Shape 302"/>
                <p:cNvSpPr/>
                <p:nvPr/>
              </p:nvSpPr>
              <p:spPr>
                <a:xfrm>
                  <a:off x="287523" y="1988840"/>
                  <a:ext cx="4104456" cy="3888432"/>
                </a:xfrm>
                <a:prstGeom prst="triangle">
                  <a:avLst>
                    <a:gd fmla="val 50000" name="adj"/>
                  </a:avLst>
                </a:prstGeom>
                <a:solidFill>
                  <a:srgbClr val="FFFF00"/>
                </a:solidFill>
                <a:ln cap="flat" cmpd="sng" w="15875">
                  <a:solidFill>
                    <a:srgbClr val="A65F0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3" name="Shape 303"/>
                <p:cNvSpPr/>
                <p:nvPr/>
              </p:nvSpPr>
              <p:spPr>
                <a:xfrm>
                  <a:off x="644735" y="1988840"/>
                  <a:ext cx="3367788" cy="3168351"/>
                </a:xfrm>
                <a:prstGeom prst="triangle">
                  <a:avLst>
                    <a:gd fmla="val 50000" name="adj"/>
                  </a:avLst>
                </a:prstGeom>
                <a:solidFill>
                  <a:srgbClr val="92D050"/>
                </a:solidFill>
                <a:ln cap="flat" cmpd="sng" w="15875">
                  <a:solidFill>
                    <a:srgbClr val="A65F0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4" name="Shape 304"/>
                <p:cNvSpPr/>
                <p:nvPr/>
              </p:nvSpPr>
              <p:spPr>
                <a:xfrm>
                  <a:off x="910619" y="1988840"/>
                  <a:ext cx="2844316" cy="2664295"/>
                </a:xfrm>
                <a:prstGeom prst="triangle">
                  <a:avLst>
                    <a:gd fmla="val 50000" name="adj"/>
                  </a:avLst>
                </a:prstGeom>
                <a:solidFill>
                  <a:srgbClr val="C0C9B4"/>
                </a:solidFill>
                <a:ln cap="flat" cmpd="sng" w="15875">
                  <a:solidFill>
                    <a:srgbClr val="A65F0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5" name="Shape 305"/>
                <p:cNvSpPr/>
                <p:nvPr/>
              </p:nvSpPr>
              <p:spPr>
                <a:xfrm>
                  <a:off x="1134195" y="1988840"/>
                  <a:ext cx="2390859" cy="2232248"/>
                </a:xfrm>
                <a:prstGeom prst="triangle">
                  <a:avLst>
                    <a:gd fmla="val 50000" name="adj"/>
                  </a:avLst>
                </a:prstGeom>
                <a:solidFill>
                  <a:srgbClr val="DF9677"/>
                </a:solidFill>
                <a:ln cap="flat" cmpd="sng" w="15875">
                  <a:solidFill>
                    <a:srgbClr val="A65F0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6" name="Shape 306"/>
                <p:cNvSpPr/>
                <p:nvPr/>
              </p:nvSpPr>
              <p:spPr>
                <a:xfrm>
                  <a:off x="1375937" y="1976619"/>
                  <a:ext cx="1927627" cy="1812419"/>
                </a:xfrm>
                <a:prstGeom prst="triangle">
                  <a:avLst>
                    <a:gd fmla="val 50000" name="adj"/>
                  </a:avLst>
                </a:prstGeom>
                <a:solidFill>
                  <a:srgbClr val="D6B7A9"/>
                </a:solidFill>
                <a:ln cap="flat" cmpd="sng" w="15875">
                  <a:solidFill>
                    <a:srgbClr val="A65F0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07" name="Shape 307"/>
                <p:cNvSpPr/>
                <p:nvPr/>
              </p:nvSpPr>
              <p:spPr>
                <a:xfrm>
                  <a:off x="1639525" y="2018361"/>
                  <a:ext cx="1378210" cy="1302625"/>
                </a:xfrm>
                <a:prstGeom prst="triangle">
                  <a:avLst>
                    <a:gd fmla="val 50000" name="adj"/>
                  </a:avLst>
                </a:prstGeom>
                <a:solidFill>
                  <a:schemeClr val="accent1"/>
                </a:solidFill>
                <a:ln cap="flat" cmpd="sng" w="15875">
                  <a:solidFill>
                    <a:srgbClr val="A65F0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cxnSp>
              <p:nvCxnSpPr>
                <p:cNvPr id="308" name="Shape 308"/>
                <p:cNvCxnSpPr/>
                <p:nvPr/>
              </p:nvCxnSpPr>
              <p:spPr>
                <a:xfrm>
                  <a:off x="2317602" y="1974628"/>
                  <a:ext cx="2052228" cy="3888432"/>
                </a:xfrm>
                <a:prstGeom prst="straightConnector1">
                  <a:avLst/>
                </a:prstGeom>
                <a:noFill/>
                <a:ln cap="flat" cmpd="sng" w="63500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09" name="Shape 309"/>
                <p:cNvCxnSpPr>
                  <a:stCxn id="306" idx="0"/>
                  <a:endCxn id="302" idx="2"/>
                </p:cNvCxnSpPr>
                <p:nvPr/>
              </p:nvCxnSpPr>
              <p:spPr>
                <a:xfrm flipH="1">
                  <a:off x="287451" y="1976619"/>
                  <a:ext cx="2052300" cy="3900600"/>
                </a:xfrm>
                <a:prstGeom prst="straightConnector1">
                  <a:avLst/>
                </a:prstGeom>
                <a:noFill/>
                <a:ln cap="flat" cmpd="sng" w="63500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10" name="Shape 310"/>
                <p:cNvCxnSpPr>
                  <a:stCxn id="302" idx="2"/>
                  <a:endCxn id="302" idx="4"/>
                </p:cNvCxnSpPr>
                <p:nvPr/>
              </p:nvCxnSpPr>
              <p:spPr>
                <a:xfrm>
                  <a:off x="287523" y="5877272"/>
                  <a:ext cx="4104600" cy="0"/>
                </a:xfrm>
                <a:prstGeom prst="straightConnector1">
                  <a:avLst/>
                </a:prstGeom>
                <a:noFill/>
                <a:ln cap="flat" cmpd="sng" w="63500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311" name="Shape 311"/>
              <p:cNvGrpSpPr/>
              <p:nvPr/>
            </p:nvGrpSpPr>
            <p:grpSpPr>
              <a:xfrm>
                <a:off x="5742130" y="2480830"/>
                <a:ext cx="1877684" cy="3981248"/>
                <a:chOff x="5742130" y="2480830"/>
                <a:chExt cx="1877684" cy="3981248"/>
              </a:xfrm>
            </p:grpSpPr>
            <p:sp>
              <p:nvSpPr>
                <p:cNvPr id="312" name="Shape 312"/>
                <p:cNvSpPr txBox="1"/>
                <p:nvPr/>
              </p:nvSpPr>
              <p:spPr>
                <a:xfrm>
                  <a:off x="5742130" y="5877303"/>
                  <a:ext cx="1864264" cy="58477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SzPct val="25000"/>
                    <a:buNone/>
                  </a:pPr>
                  <a:r>
                    <a:rPr b="1" lang="th-TH" sz="32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ปรับปรุงใหม่</a:t>
                  </a:r>
                </a:p>
              </p:txBody>
            </p:sp>
            <p:sp>
              <p:nvSpPr>
                <p:cNvPr id="313" name="Shape 313"/>
                <p:cNvSpPr txBox="1"/>
                <p:nvPr/>
              </p:nvSpPr>
              <p:spPr>
                <a:xfrm>
                  <a:off x="6074544" y="5283758"/>
                  <a:ext cx="1378210" cy="46166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SzPct val="25000"/>
                    <a:buNone/>
                  </a:pPr>
                  <a:r>
                    <a:rPr b="1" lang="th-TH" sz="24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การจำ</a:t>
                  </a:r>
                </a:p>
              </p:txBody>
            </p:sp>
            <p:sp>
              <p:nvSpPr>
                <p:cNvPr id="314" name="Shape 314"/>
                <p:cNvSpPr txBox="1"/>
                <p:nvPr/>
              </p:nvSpPr>
              <p:spPr>
                <a:xfrm>
                  <a:off x="6074544" y="4658312"/>
                  <a:ext cx="1378210" cy="46166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SzPct val="25000"/>
                    <a:buNone/>
                  </a:pPr>
                  <a:r>
                    <a:rPr b="1" lang="th-TH" sz="24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การเข้าใจ</a:t>
                  </a:r>
                </a:p>
              </p:txBody>
            </p:sp>
            <p:sp>
              <p:nvSpPr>
                <p:cNvPr id="315" name="Shape 315"/>
                <p:cNvSpPr txBox="1"/>
                <p:nvPr/>
              </p:nvSpPr>
              <p:spPr>
                <a:xfrm>
                  <a:off x="6083637" y="4174021"/>
                  <a:ext cx="1378210" cy="46166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SzPct val="25000"/>
                    <a:buNone/>
                  </a:pPr>
                  <a:r>
                    <a:rPr b="1" lang="th-TH" sz="24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การนำไปใช้</a:t>
                  </a:r>
                </a:p>
              </p:txBody>
            </p:sp>
            <p:sp>
              <p:nvSpPr>
                <p:cNvPr id="316" name="Shape 316"/>
                <p:cNvSpPr txBox="1"/>
                <p:nvPr/>
              </p:nvSpPr>
              <p:spPr>
                <a:xfrm>
                  <a:off x="6069782" y="3771591"/>
                  <a:ext cx="1378210" cy="46166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SzPct val="25000"/>
                    <a:buNone/>
                  </a:pPr>
                  <a:r>
                    <a:rPr b="1" lang="th-TH" sz="24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การวิเคราะห์</a:t>
                  </a:r>
                </a:p>
              </p:txBody>
            </p:sp>
            <p:sp>
              <p:nvSpPr>
                <p:cNvPr id="317" name="Shape 317"/>
                <p:cNvSpPr txBox="1"/>
                <p:nvPr/>
              </p:nvSpPr>
              <p:spPr>
                <a:xfrm>
                  <a:off x="5940151" y="3324733"/>
                  <a:ext cx="1679662" cy="46166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SzPct val="25000"/>
                    <a:buNone/>
                  </a:pPr>
                  <a:r>
                    <a:rPr b="1" lang="th-TH" sz="24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การประเมินค่า</a:t>
                  </a:r>
                </a:p>
              </p:txBody>
            </p:sp>
            <p:sp>
              <p:nvSpPr>
                <p:cNvPr id="318" name="Shape 318"/>
                <p:cNvSpPr txBox="1"/>
                <p:nvPr/>
              </p:nvSpPr>
              <p:spPr>
                <a:xfrm>
                  <a:off x="6081871" y="2480830"/>
                  <a:ext cx="1378210" cy="83099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SzPct val="25000"/>
                    <a:buNone/>
                  </a:pPr>
                  <a:r>
                    <a:rPr b="1" lang="th-TH" sz="240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การ</a:t>
                  </a:r>
                  <a:br>
                    <a:rPr b="1" lang="th-TH" sz="240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</a:br>
                  <a:r>
                    <a:rPr b="1" lang="th-TH" sz="240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สร้างสรรค์</a:t>
                  </a:r>
                </a:p>
              </p:txBody>
            </p:sp>
          </p:grpSp>
        </p:grpSp>
        <p:grpSp>
          <p:nvGrpSpPr>
            <p:cNvPr id="319" name="Shape 319"/>
            <p:cNvGrpSpPr/>
            <p:nvPr/>
          </p:nvGrpSpPr>
          <p:grpSpPr>
            <a:xfrm>
              <a:off x="287451" y="1974628"/>
              <a:ext cx="4104672" cy="4487449"/>
              <a:chOff x="287451" y="1974628"/>
              <a:chExt cx="4104672" cy="4487449"/>
            </a:xfrm>
          </p:grpSpPr>
          <p:grpSp>
            <p:nvGrpSpPr>
              <p:cNvPr id="320" name="Shape 320"/>
              <p:cNvGrpSpPr/>
              <p:nvPr/>
            </p:nvGrpSpPr>
            <p:grpSpPr>
              <a:xfrm>
                <a:off x="287451" y="1974628"/>
                <a:ext cx="4104672" cy="3902643"/>
                <a:chOff x="287451" y="1974628"/>
                <a:chExt cx="4104672" cy="3902643"/>
              </a:xfrm>
            </p:grpSpPr>
            <p:sp>
              <p:nvSpPr>
                <p:cNvPr id="321" name="Shape 321"/>
                <p:cNvSpPr/>
                <p:nvPr/>
              </p:nvSpPr>
              <p:spPr>
                <a:xfrm>
                  <a:off x="287523" y="1988840"/>
                  <a:ext cx="4104456" cy="3888432"/>
                </a:xfrm>
                <a:prstGeom prst="triangle">
                  <a:avLst>
                    <a:gd fmla="val 50000" name="adj"/>
                  </a:avLst>
                </a:prstGeom>
                <a:solidFill>
                  <a:srgbClr val="FFFF00"/>
                </a:solidFill>
                <a:ln cap="flat" cmpd="sng" w="15875">
                  <a:solidFill>
                    <a:srgbClr val="A65F0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2" name="Shape 322"/>
                <p:cNvSpPr/>
                <p:nvPr/>
              </p:nvSpPr>
              <p:spPr>
                <a:xfrm>
                  <a:off x="644735" y="1988840"/>
                  <a:ext cx="3367788" cy="3168351"/>
                </a:xfrm>
                <a:prstGeom prst="triangle">
                  <a:avLst>
                    <a:gd fmla="val 50000" name="adj"/>
                  </a:avLst>
                </a:prstGeom>
                <a:solidFill>
                  <a:srgbClr val="92D050"/>
                </a:solidFill>
                <a:ln cap="flat" cmpd="sng" w="15875">
                  <a:solidFill>
                    <a:srgbClr val="A65F0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3" name="Shape 323"/>
                <p:cNvSpPr/>
                <p:nvPr/>
              </p:nvSpPr>
              <p:spPr>
                <a:xfrm>
                  <a:off x="910619" y="1988840"/>
                  <a:ext cx="2844316" cy="2664295"/>
                </a:xfrm>
                <a:prstGeom prst="triangle">
                  <a:avLst>
                    <a:gd fmla="val 50000" name="adj"/>
                  </a:avLst>
                </a:prstGeom>
                <a:solidFill>
                  <a:srgbClr val="C0C9B4"/>
                </a:solidFill>
                <a:ln cap="flat" cmpd="sng" w="15875">
                  <a:solidFill>
                    <a:srgbClr val="A65F0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4" name="Shape 324"/>
                <p:cNvSpPr/>
                <p:nvPr/>
              </p:nvSpPr>
              <p:spPr>
                <a:xfrm>
                  <a:off x="1134195" y="1988840"/>
                  <a:ext cx="2390859" cy="2232248"/>
                </a:xfrm>
                <a:prstGeom prst="triangle">
                  <a:avLst>
                    <a:gd fmla="val 50000" name="adj"/>
                  </a:avLst>
                </a:prstGeom>
                <a:solidFill>
                  <a:srgbClr val="DF9677"/>
                </a:solidFill>
                <a:ln cap="flat" cmpd="sng" w="15875">
                  <a:solidFill>
                    <a:srgbClr val="A65F0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5" name="Shape 325"/>
                <p:cNvSpPr/>
                <p:nvPr/>
              </p:nvSpPr>
              <p:spPr>
                <a:xfrm>
                  <a:off x="1375937" y="1976619"/>
                  <a:ext cx="1927627" cy="1812419"/>
                </a:xfrm>
                <a:prstGeom prst="triangle">
                  <a:avLst>
                    <a:gd fmla="val 50000" name="adj"/>
                  </a:avLst>
                </a:prstGeom>
                <a:solidFill>
                  <a:srgbClr val="D6B7A9"/>
                </a:solidFill>
                <a:ln cap="flat" cmpd="sng" w="15875">
                  <a:solidFill>
                    <a:srgbClr val="A65F0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26" name="Shape 326"/>
                <p:cNvSpPr/>
                <p:nvPr/>
              </p:nvSpPr>
              <p:spPr>
                <a:xfrm>
                  <a:off x="1639525" y="2018361"/>
                  <a:ext cx="1378210" cy="1302625"/>
                </a:xfrm>
                <a:prstGeom prst="triangle">
                  <a:avLst>
                    <a:gd fmla="val 50000" name="adj"/>
                  </a:avLst>
                </a:prstGeom>
                <a:solidFill>
                  <a:schemeClr val="accent1"/>
                </a:solidFill>
                <a:ln cap="flat" cmpd="sng" w="15875">
                  <a:solidFill>
                    <a:srgbClr val="A65F0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cxnSp>
              <p:nvCxnSpPr>
                <p:cNvPr id="327" name="Shape 327"/>
                <p:cNvCxnSpPr/>
                <p:nvPr/>
              </p:nvCxnSpPr>
              <p:spPr>
                <a:xfrm>
                  <a:off x="2317602" y="1974628"/>
                  <a:ext cx="2052228" cy="3888432"/>
                </a:xfrm>
                <a:prstGeom prst="straightConnector1">
                  <a:avLst/>
                </a:prstGeom>
                <a:noFill/>
                <a:ln cap="flat" cmpd="sng" w="63500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28" name="Shape 328"/>
                <p:cNvCxnSpPr>
                  <a:stCxn id="325" idx="0"/>
                  <a:endCxn id="321" idx="2"/>
                </p:cNvCxnSpPr>
                <p:nvPr/>
              </p:nvCxnSpPr>
              <p:spPr>
                <a:xfrm flipH="1">
                  <a:off x="287451" y="1976619"/>
                  <a:ext cx="2052300" cy="3900600"/>
                </a:xfrm>
                <a:prstGeom prst="straightConnector1">
                  <a:avLst/>
                </a:prstGeom>
                <a:noFill/>
                <a:ln cap="flat" cmpd="sng" w="63500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29" name="Shape 329"/>
                <p:cNvCxnSpPr>
                  <a:stCxn id="321" idx="2"/>
                  <a:endCxn id="321" idx="4"/>
                </p:cNvCxnSpPr>
                <p:nvPr/>
              </p:nvCxnSpPr>
              <p:spPr>
                <a:xfrm>
                  <a:off x="287523" y="5877272"/>
                  <a:ext cx="4104600" cy="0"/>
                </a:xfrm>
                <a:prstGeom prst="straightConnector1">
                  <a:avLst/>
                </a:prstGeom>
                <a:noFill/>
                <a:ln cap="flat" cmpd="sng" w="63500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330" name="Shape 330"/>
              <p:cNvGrpSpPr/>
              <p:nvPr/>
            </p:nvGrpSpPr>
            <p:grpSpPr>
              <a:xfrm>
                <a:off x="1618774" y="2898519"/>
                <a:ext cx="1409452" cy="3563558"/>
                <a:chOff x="1618774" y="2898519"/>
                <a:chExt cx="1409452" cy="3563558"/>
              </a:xfrm>
            </p:grpSpPr>
            <p:sp>
              <p:nvSpPr>
                <p:cNvPr id="331" name="Shape 331"/>
                <p:cNvSpPr txBox="1"/>
                <p:nvPr/>
              </p:nvSpPr>
              <p:spPr>
                <a:xfrm>
                  <a:off x="1639525" y="5877303"/>
                  <a:ext cx="1378210" cy="58477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SzPct val="25000"/>
                    <a:buNone/>
                  </a:pPr>
                  <a:r>
                    <a:rPr b="1" lang="th-TH" sz="32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ดั้งเดิม</a:t>
                  </a:r>
                </a:p>
              </p:txBody>
            </p:sp>
            <p:grpSp>
              <p:nvGrpSpPr>
                <p:cNvPr id="332" name="Shape 332"/>
                <p:cNvGrpSpPr/>
                <p:nvPr/>
              </p:nvGrpSpPr>
              <p:grpSpPr>
                <a:xfrm>
                  <a:off x="1618774" y="2898519"/>
                  <a:ext cx="1409452" cy="2876804"/>
                  <a:chOff x="1628498" y="2886067"/>
                  <a:chExt cx="1409452" cy="2876804"/>
                </a:xfrm>
              </p:grpSpPr>
              <p:sp>
                <p:nvSpPr>
                  <p:cNvPr id="333" name="Shape 333"/>
                  <p:cNvSpPr txBox="1"/>
                  <p:nvPr/>
                </p:nvSpPr>
                <p:spPr>
                  <a:xfrm>
                    <a:off x="1650647" y="5301207"/>
                    <a:ext cx="1378210" cy="46166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45700" lIns="91425" rIns="91425" tIns="45700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buSzPct val="25000"/>
                      <a:buNone/>
                    </a:pPr>
                    <a:r>
                      <a:rPr b="1" lang="th-TH" sz="2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รู้จำ</a:t>
                    </a:r>
                  </a:p>
                </p:txBody>
              </p:sp>
              <p:sp>
                <p:nvSpPr>
                  <p:cNvPr id="334" name="Shape 334"/>
                  <p:cNvSpPr txBox="1"/>
                  <p:nvPr/>
                </p:nvSpPr>
                <p:spPr>
                  <a:xfrm>
                    <a:off x="1650647" y="4675762"/>
                    <a:ext cx="1378210" cy="46166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45700" lIns="91425" rIns="91425" tIns="45700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buSzPct val="25000"/>
                      <a:buNone/>
                    </a:pPr>
                    <a:r>
                      <a:rPr b="1" lang="th-TH" sz="2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เข้าใจ</a:t>
                    </a:r>
                  </a:p>
                </p:txBody>
              </p:sp>
              <p:sp>
                <p:nvSpPr>
                  <p:cNvPr id="335" name="Shape 335"/>
                  <p:cNvSpPr txBox="1"/>
                  <p:nvPr/>
                </p:nvSpPr>
                <p:spPr>
                  <a:xfrm>
                    <a:off x="1659741" y="4191471"/>
                    <a:ext cx="1378210" cy="46166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45700" lIns="91425" rIns="91425" tIns="45700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buSzPct val="25000"/>
                      <a:buNone/>
                    </a:pPr>
                    <a:r>
                      <a:rPr b="1" lang="th-TH" sz="2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นำไปใช้</a:t>
                    </a:r>
                  </a:p>
                </p:txBody>
              </p:sp>
              <p:sp>
                <p:nvSpPr>
                  <p:cNvPr id="336" name="Shape 336"/>
                  <p:cNvSpPr txBox="1"/>
                  <p:nvPr/>
                </p:nvSpPr>
                <p:spPr>
                  <a:xfrm>
                    <a:off x="1645885" y="3789039"/>
                    <a:ext cx="1378210" cy="46166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45700" lIns="91425" rIns="91425" tIns="45700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buSzPct val="25000"/>
                      <a:buNone/>
                    </a:pPr>
                    <a:r>
                      <a:rPr b="1" lang="th-TH" sz="2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วิเคราะห์</a:t>
                    </a:r>
                  </a:p>
                </p:txBody>
              </p:sp>
              <p:sp>
                <p:nvSpPr>
                  <p:cNvPr id="337" name="Shape 337"/>
                  <p:cNvSpPr txBox="1"/>
                  <p:nvPr/>
                </p:nvSpPr>
                <p:spPr>
                  <a:xfrm>
                    <a:off x="1628498" y="3342182"/>
                    <a:ext cx="1378210" cy="46166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45700" lIns="91425" rIns="91425" tIns="45700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buSzPct val="25000"/>
                      <a:buNone/>
                    </a:pPr>
                    <a:r>
                      <a:rPr b="1" lang="th-TH" sz="24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สังเคราะห์</a:t>
                    </a:r>
                  </a:p>
                </p:txBody>
              </p:sp>
              <p:sp>
                <p:nvSpPr>
                  <p:cNvPr id="338" name="Shape 338"/>
                  <p:cNvSpPr txBox="1"/>
                  <p:nvPr/>
                </p:nvSpPr>
                <p:spPr>
                  <a:xfrm>
                    <a:off x="1628498" y="2886067"/>
                    <a:ext cx="1378210" cy="46166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anchorCtr="0" anchor="t" bIns="45700" lIns="91425" rIns="91425" tIns="45700">
                    <a:noAutofit/>
                  </a:bodyPr>
                  <a:lstStyle/>
                  <a:p>
                    <a:pPr indent="0" lvl="0" marL="0" marR="0" rtl="0" algn="ctr">
                      <a:spcBef>
                        <a:spcPts val="0"/>
                      </a:spcBef>
                      <a:buSzPct val="25000"/>
                      <a:buNone/>
                    </a:pPr>
                    <a:r>
                      <a:rPr b="1" lang="th-TH" sz="2400">
                        <a:solidFill>
                          <a:srgbClr val="FFFFFF"/>
                        </a:solidFill>
                        <a:latin typeface="Arial"/>
                        <a:ea typeface="Arial"/>
                        <a:cs typeface="Arial"/>
                        <a:sym typeface="Arial"/>
                      </a:rPr>
                      <a:t>ประเมินค่า</a:t>
                    </a:r>
                  </a:p>
                </p:txBody>
              </p:sp>
            </p:grpSp>
          </p:grpSp>
        </p:grpSp>
        <p:cxnSp>
          <p:nvCxnSpPr>
            <p:cNvPr id="339" name="Shape 339"/>
            <p:cNvCxnSpPr/>
            <p:nvPr/>
          </p:nvCxnSpPr>
          <p:spPr>
            <a:xfrm flipH="1" rot="10800000">
              <a:off x="3125211" y="2896329"/>
              <a:ext cx="3084887" cy="689137"/>
            </a:xfrm>
            <a:prstGeom prst="straightConnector1">
              <a:avLst/>
            </a:prstGeom>
            <a:noFill/>
            <a:ln cap="flat" cmpd="sng" w="76200">
              <a:solidFill>
                <a:srgbClr val="C00000"/>
              </a:solidFill>
              <a:prstDash val="solid"/>
              <a:round/>
              <a:headEnd len="med" w="med" type="none"/>
              <a:tailEnd len="lg" w="lg" type="triangle"/>
            </a:ln>
          </p:spPr>
        </p:cxnSp>
      </p:grpSp>
      <p:sp>
        <p:nvSpPr>
          <p:cNvPr id="340" name="Shape 340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Shape 345"/>
          <p:cNvSpPr txBox="1"/>
          <p:nvPr/>
        </p:nvSpPr>
        <p:spPr>
          <a:xfrm>
            <a:off x="1254628" y="4095576"/>
            <a:ext cx="1745779" cy="107721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3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ข้อสอบเลือกตอบ</a:t>
            </a:r>
          </a:p>
        </p:txBody>
      </p:sp>
      <p:grpSp>
        <p:nvGrpSpPr>
          <p:cNvPr id="346" name="Shape 346"/>
          <p:cNvGrpSpPr/>
          <p:nvPr/>
        </p:nvGrpSpPr>
        <p:grpSpPr>
          <a:xfrm>
            <a:off x="2258611" y="1858771"/>
            <a:ext cx="8134307" cy="4157564"/>
            <a:chOff x="713997" y="1307122"/>
            <a:chExt cx="7827177" cy="4450641"/>
          </a:xfrm>
        </p:grpSpPr>
        <p:cxnSp>
          <p:nvCxnSpPr>
            <p:cNvPr id="347" name="Shape 347"/>
            <p:cNvCxnSpPr/>
            <p:nvPr/>
          </p:nvCxnSpPr>
          <p:spPr>
            <a:xfrm>
              <a:off x="966025" y="3568226"/>
              <a:ext cx="6820785" cy="24916"/>
            </a:xfrm>
            <a:prstGeom prst="straightConnector1">
              <a:avLst/>
            </a:prstGeom>
            <a:noFill/>
            <a:ln cap="flat" cmpd="sng" w="38100">
              <a:solidFill>
                <a:srgbClr val="C00000"/>
              </a:solidFill>
              <a:prstDash val="dash"/>
              <a:round/>
              <a:headEnd len="med" w="med" type="none"/>
              <a:tailEnd len="med" w="med" type="none"/>
            </a:ln>
          </p:spPr>
        </p:cxnSp>
        <p:cxnSp>
          <p:nvCxnSpPr>
            <p:cNvPr id="348" name="Shape 348"/>
            <p:cNvCxnSpPr/>
            <p:nvPr/>
          </p:nvCxnSpPr>
          <p:spPr>
            <a:xfrm>
              <a:off x="713997" y="1307123"/>
              <a:ext cx="7072814" cy="0"/>
            </a:xfrm>
            <a:prstGeom prst="straightConnector1">
              <a:avLst/>
            </a:prstGeom>
            <a:noFill/>
            <a:ln cap="flat" cmpd="sng" w="349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cxnSp>
          <p:nvCxnSpPr>
            <p:cNvPr id="349" name="Shape 349"/>
            <p:cNvCxnSpPr/>
            <p:nvPr/>
          </p:nvCxnSpPr>
          <p:spPr>
            <a:xfrm>
              <a:off x="713997" y="5225148"/>
              <a:ext cx="7015663" cy="0"/>
            </a:xfrm>
            <a:prstGeom prst="straightConnector1">
              <a:avLst/>
            </a:prstGeom>
            <a:noFill/>
            <a:ln cap="flat" cmpd="sng" w="34925">
              <a:solidFill>
                <a:schemeClr val="dk1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350" name="Shape 350"/>
            <p:cNvSpPr/>
            <p:nvPr/>
          </p:nvSpPr>
          <p:spPr>
            <a:xfrm>
              <a:off x="6481796" y="1444066"/>
              <a:ext cx="504056" cy="3715861"/>
            </a:xfrm>
            <a:prstGeom prst="rightBrace">
              <a:avLst>
                <a:gd fmla="val 8333" name="adj1"/>
                <a:gd fmla="val 50000" name="adj2"/>
              </a:avLst>
            </a:prstGeom>
            <a:noFill/>
            <a:ln cap="flat" cmpd="sng" w="31750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1" name="Shape 351"/>
            <p:cNvSpPr/>
            <p:nvPr/>
          </p:nvSpPr>
          <p:spPr>
            <a:xfrm rot="10800000">
              <a:off x="1776436" y="1372342"/>
              <a:ext cx="504056" cy="3799461"/>
            </a:xfrm>
            <a:prstGeom prst="rightBrace">
              <a:avLst>
                <a:gd fmla="val 8333" name="adj1"/>
                <a:gd fmla="val 49180" name="adj2"/>
              </a:avLst>
            </a:prstGeom>
            <a:noFill/>
            <a:ln cap="flat" cmpd="sng" w="31750">
              <a:solidFill>
                <a:schemeClr val="accen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None/>
              </a:pPr>
              <a:r>
                <a:t/>
              </a:r>
              <a:endParaRPr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52" name="Shape 352"/>
            <p:cNvSpPr txBox="1"/>
            <p:nvPr/>
          </p:nvSpPr>
          <p:spPr>
            <a:xfrm>
              <a:off x="6795395" y="2278130"/>
              <a:ext cx="1745779" cy="115315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rIns="91425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buSzPct val="25000"/>
                <a:buNone/>
              </a:pPr>
              <a:r>
                <a:rPr b="1" lang="th-TH" sz="320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ข้อสอบเขียนตอบ</a:t>
              </a:r>
            </a:p>
          </p:txBody>
        </p:sp>
        <p:grpSp>
          <p:nvGrpSpPr>
            <p:cNvPr id="353" name="Shape 353"/>
            <p:cNvGrpSpPr/>
            <p:nvPr/>
          </p:nvGrpSpPr>
          <p:grpSpPr>
            <a:xfrm>
              <a:off x="2313403" y="1307122"/>
              <a:ext cx="4104528" cy="4450641"/>
              <a:chOff x="4715944" y="1960417"/>
              <a:chExt cx="4104528" cy="4450641"/>
            </a:xfrm>
          </p:grpSpPr>
          <p:grpSp>
            <p:nvGrpSpPr>
              <p:cNvPr id="354" name="Shape 354"/>
              <p:cNvGrpSpPr/>
              <p:nvPr/>
            </p:nvGrpSpPr>
            <p:grpSpPr>
              <a:xfrm>
                <a:off x="4715944" y="1960417"/>
                <a:ext cx="4104528" cy="3902643"/>
                <a:chOff x="287451" y="1974628"/>
                <a:chExt cx="4104528" cy="3902643"/>
              </a:xfrm>
            </p:grpSpPr>
            <p:sp>
              <p:nvSpPr>
                <p:cNvPr id="355" name="Shape 355"/>
                <p:cNvSpPr/>
                <p:nvPr/>
              </p:nvSpPr>
              <p:spPr>
                <a:xfrm>
                  <a:off x="287523" y="1988840"/>
                  <a:ext cx="4104456" cy="3888432"/>
                </a:xfrm>
                <a:prstGeom prst="triangle">
                  <a:avLst>
                    <a:gd fmla="val 50000" name="adj"/>
                  </a:avLst>
                </a:prstGeom>
                <a:solidFill>
                  <a:srgbClr val="FFFF00"/>
                </a:solidFill>
                <a:ln cap="flat" cmpd="sng" w="15875">
                  <a:solidFill>
                    <a:srgbClr val="A65F0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6" name="Shape 356"/>
                <p:cNvSpPr/>
                <p:nvPr/>
              </p:nvSpPr>
              <p:spPr>
                <a:xfrm>
                  <a:off x="644735" y="1988840"/>
                  <a:ext cx="3367788" cy="3168351"/>
                </a:xfrm>
                <a:prstGeom prst="triangle">
                  <a:avLst>
                    <a:gd fmla="val 50000" name="adj"/>
                  </a:avLst>
                </a:prstGeom>
                <a:solidFill>
                  <a:srgbClr val="92D050"/>
                </a:solidFill>
                <a:ln cap="flat" cmpd="sng" w="15875">
                  <a:solidFill>
                    <a:srgbClr val="A65F0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7" name="Shape 357"/>
                <p:cNvSpPr/>
                <p:nvPr/>
              </p:nvSpPr>
              <p:spPr>
                <a:xfrm>
                  <a:off x="910619" y="1988840"/>
                  <a:ext cx="2844316" cy="2664295"/>
                </a:xfrm>
                <a:prstGeom prst="triangle">
                  <a:avLst>
                    <a:gd fmla="val 50000" name="adj"/>
                  </a:avLst>
                </a:prstGeom>
                <a:solidFill>
                  <a:srgbClr val="C0C9B4"/>
                </a:solidFill>
                <a:ln cap="flat" cmpd="sng" w="15875">
                  <a:solidFill>
                    <a:srgbClr val="A65F0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8" name="Shape 358"/>
                <p:cNvSpPr/>
                <p:nvPr/>
              </p:nvSpPr>
              <p:spPr>
                <a:xfrm>
                  <a:off x="1134195" y="1988840"/>
                  <a:ext cx="2390859" cy="2232248"/>
                </a:xfrm>
                <a:prstGeom prst="triangle">
                  <a:avLst>
                    <a:gd fmla="val 50000" name="adj"/>
                  </a:avLst>
                </a:prstGeom>
                <a:solidFill>
                  <a:srgbClr val="DF9677"/>
                </a:solidFill>
                <a:ln cap="flat" cmpd="sng" w="15875">
                  <a:solidFill>
                    <a:srgbClr val="A65F0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59" name="Shape 359"/>
                <p:cNvSpPr/>
                <p:nvPr/>
              </p:nvSpPr>
              <p:spPr>
                <a:xfrm>
                  <a:off x="1375937" y="1976619"/>
                  <a:ext cx="1927627" cy="1812419"/>
                </a:xfrm>
                <a:prstGeom prst="triangle">
                  <a:avLst>
                    <a:gd fmla="val 50000" name="adj"/>
                  </a:avLst>
                </a:prstGeom>
                <a:solidFill>
                  <a:srgbClr val="D6B7A9"/>
                </a:solidFill>
                <a:ln cap="flat" cmpd="sng" w="15875">
                  <a:solidFill>
                    <a:srgbClr val="A65F0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sp>
              <p:nvSpPr>
                <p:cNvPr id="360" name="Shape 360"/>
                <p:cNvSpPr/>
                <p:nvPr/>
              </p:nvSpPr>
              <p:spPr>
                <a:xfrm>
                  <a:off x="1639525" y="2018361"/>
                  <a:ext cx="1378210" cy="1302625"/>
                </a:xfrm>
                <a:prstGeom prst="triangle">
                  <a:avLst>
                    <a:gd fmla="val 50000" name="adj"/>
                  </a:avLst>
                </a:prstGeom>
                <a:solidFill>
                  <a:schemeClr val="accent1"/>
                </a:solidFill>
                <a:ln cap="flat" cmpd="sng" w="15875">
                  <a:solidFill>
                    <a:srgbClr val="A65F0D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  <p:txBody>
                <a:bodyPr anchorCtr="0" anchor="ctr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None/>
                  </a:pPr>
                  <a:r>
                    <a:t/>
                  </a:r>
                  <a:endParaRPr sz="18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endParaRPr>
                </a:p>
              </p:txBody>
            </p:sp>
            <p:cxnSp>
              <p:nvCxnSpPr>
                <p:cNvPr id="361" name="Shape 361"/>
                <p:cNvCxnSpPr/>
                <p:nvPr/>
              </p:nvCxnSpPr>
              <p:spPr>
                <a:xfrm>
                  <a:off x="2317602" y="1974628"/>
                  <a:ext cx="2052228" cy="3888432"/>
                </a:xfrm>
                <a:prstGeom prst="straightConnector1">
                  <a:avLst/>
                </a:prstGeom>
                <a:noFill/>
                <a:ln cap="flat" cmpd="sng" w="63500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62" name="Shape 362"/>
                <p:cNvCxnSpPr>
                  <a:stCxn id="359" idx="0"/>
                  <a:endCxn id="355" idx="2"/>
                </p:cNvCxnSpPr>
                <p:nvPr/>
              </p:nvCxnSpPr>
              <p:spPr>
                <a:xfrm flipH="1">
                  <a:off x="287451" y="1976619"/>
                  <a:ext cx="2052300" cy="3900600"/>
                </a:xfrm>
                <a:prstGeom prst="straightConnector1">
                  <a:avLst/>
                </a:prstGeom>
                <a:noFill/>
                <a:ln cap="flat" cmpd="sng" w="63500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cxnSp>
              <p:nvCxnSpPr>
                <p:cNvPr id="363" name="Shape 363"/>
                <p:cNvCxnSpPr>
                  <a:stCxn id="355" idx="2"/>
                  <a:endCxn id="355" idx="4"/>
                </p:cNvCxnSpPr>
                <p:nvPr/>
              </p:nvCxnSpPr>
              <p:spPr>
                <a:xfrm>
                  <a:off x="287523" y="5877272"/>
                  <a:ext cx="4104300" cy="0"/>
                </a:xfrm>
                <a:prstGeom prst="straightConnector1">
                  <a:avLst/>
                </a:prstGeom>
                <a:noFill/>
                <a:ln cap="flat" cmpd="sng" w="63500">
                  <a:solidFill>
                    <a:schemeClr val="dk1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</p:grpSp>
          <p:grpSp>
            <p:nvGrpSpPr>
              <p:cNvPr id="364" name="Shape 364"/>
              <p:cNvGrpSpPr/>
              <p:nvPr/>
            </p:nvGrpSpPr>
            <p:grpSpPr>
              <a:xfrm>
                <a:off x="5642062" y="2480830"/>
                <a:ext cx="2386322" cy="3930229"/>
                <a:chOff x="5642062" y="2480830"/>
                <a:chExt cx="2386322" cy="3930229"/>
              </a:xfrm>
            </p:grpSpPr>
            <p:sp>
              <p:nvSpPr>
                <p:cNvPr id="365" name="Shape 365"/>
                <p:cNvSpPr txBox="1"/>
                <p:nvPr/>
              </p:nvSpPr>
              <p:spPr>
                <a:xfrm>
                  <a:off x="5642062" y="5949394"/>
                  <a:ext cx="2386322" cy="46166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SzPct val="25000"/>
                    <a:buNone/>
                  </a:pPr>
                  <a:r>
                    <a:rPr b="1" lang="th-TH" sz="24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BLOOM (ปรับปรุงใหม่)</a:t>
                  </a:r>
                </a:p>
              </p:txBody>
            </p:sp>
            <p:sp>
              <p:nvSpPr>
                <p:cNvPr id="366" name="Shape 366"/>
                <p:cNvSpPr txBox="1"/>
                <p:nvPr/>
              </p:nvSpPr>
              <p:spPr>
                <a:xfrm>
                  <a:off x="6074544" y="5283758"/>
                  <a:ext cx="1378210" cy="46166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SzPct val="25000"/>
                    <a:buNone/>
                  </a:pPr>
                  <a:r>
                    <a:rPr b="1" lang="th-TH" sz="24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การจำ</a:t>
                  </a:r>
                </a:p>
              </p:txBody>
            </p:sp>
            <p:sp>
              <p:nvSpPr>
                <p:cNvPr id="367" name="Shape 367"/>
                <p:cNvSpPr txBox="1"/>
                <p:nvPr/>
              </p:nvSpPr>
              <p:spPr>
                <a:xfrm>
                  <a:off x="6074544" y="4658312"/>
                  <a:ext cx="1378210" cy="46166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SzPct val="25000"/>
                    <a:buNone/>
                  </a:pPr>
                  <a:r>
                    <a:rPr b="1" lang="th-TH" sz="24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การเข้าใจ</a:t>
                  </a:r>
                </a:p>
              </p:txBody>
            </p:sp>
            <p:sp>
              <p:nvSpPr>
                <p:cNvPr id="368" name="Shape 368"/>
                <p:cNvSpPr txBox="1"/>
                <p:nvPr/>
              </p:nvSpPr>
              <p:spPr>
                <a:xfrm>
                  <a:off x="6083637" y="4174021"/>
                  <a:ext cx="1378210" cy="46166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SzPct val="25000"/>
                    <a:buNone/>
                  </a:pPr>
                  <a:r>
                    <a:rPr b="1" lang="th-TH" sz="24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การนำไปใช้</a:t>
                  </a:r>
                </a:p>
              </p:txBody>
            </p:sp>
            <p:sp>
              <p:nvSpPr>
                <p:cNvPr id="369" name="Shape 369"/>
                <p:cNvSpPr txBox="1"/>
                <p:nvPr/>
              </p:nvSpPr>
              <p:spPr>
                <a:xfrm>
                  <a:off x="6069782" y="3771591"/>
                  <a:ext cx="1378210" cy="46166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SzPct val="25000"/>
                    <a:buNone/>
                  </a:pPr>
                  <a:r>
                    <a:rPr b="1" lang="th-TH" sz="24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การวิเคราะห์</a:t>
                  </a:r>
                </a:p>
              </p:txBody>
            </p:sp>
            <p:sp>
              <p:nvSpPr>
                <p:cNvPr id="370" name="Shape 370"/>
                <p:cNvSpPr txBox="1"/>
                <p:nvPr/>
              </p:nvSpPr>
              <p:spPr>
                <a:xfrm>
                  <a:off x="5940151" y="3324735"/>
                  <a:ext cx="1679662" cy="46166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SzPct val="25000"/>
                    <a:buNone/>
                  </a:pPr>
                  <a:r>
                    <a:rPr b="1" lang="th-TH" sz="240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การประเมินค่า</a:t>
                  </a:r>
                </a:p>
              </p:txBody>
            </p:sp>
            <p:sp>
              <p:nvSpPr>
                <p:cNvPr id="371" name="Shape 371"/>
                <p:cNvSpPr txBox="1"/>
                <p:nvPr/>
              </p:nvSpPr>
              <p:spPr>
                <a:xfrm>
                  <a:off x="6081871" y="2480830"/>
                  <a:ext cx="1378210" cy="83099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45700" lIns="91425" rIns="91425" tIns="45700">
                  <a:noAutofit/>
                </a:bodyPr>
                <a:lstStyle/>
                <a:p>
                  <a:pPr indent="0" lvl="0" marL="0" marR="0" rtl="0" algn="ctr">
                    <a:spcBef>
                      <a:spcPts val="0"/>
                    </a:spcBef>
                    <a:buSzPct val="25000"/>
                    <a:buNone/>
                  </a:pPr>
                  <a:r>
                    <a:rPr b="1" lang="th-TH" sz="240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การ</a:t>
                  </a:r>
                  <a:br>
                    <a:rPr b="1" lang="th-TH" sz="240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</a:br>
                  <a:r>
                    <a:rPr b="1" lang="th-TH" sz="2400">
                      <a:solidFill>
                        <a:srgbClr val="FFFFFF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สร้างสรรค์</a:t>
                  </a:r>
                </a:p>
              </p:txBody>
            </p:sp>
          </p:grpSp>
        </p:grpSp>
      </p:grpSp>
      <p:sp>
        <p:nvSpPr>
          <p:cNvPr id="372" name="Shape 372"/>
          <p:cNvSpPr txBox="1"/>
          <p:nvPr>
            <p:ph type="title"/>
          </p:nvPr>
        </p:nvSpPr>
        <p:spPr>
          <a:xfrm>
            <a:off x="1236516" y="72735"/>
            <a:ext cx="9902536" cy="1440039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b="1" i="0" lang="th-TH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ระดับพฤติกรรมทางสติปัญญาของบลูม (ปรับปรุงใหม่)</a:t>
            </a:r>
            <a:br>
              <a:rPr b="1" i="0" lang="th-TH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th-TH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Bloom Taxonomy’s Revised</a:t>
            </a:r>
          </a:p>
        </p:txBody>
      </p:sp>
      <p:sp>
        <p:nvSpPr>
          <p:cNvPr id="373" name="Shape 373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Shape 379"/>
          <p:cNvSpPr txBox="1"/>
          <p:nvPr>
            <p:ph type="title"/>
          </p:nvPr>
        </p:nvSpPr>
        <p:spPr>
          <a:xfrm>
            <a:off x="0" y="0"/>
            <a:ext cx="12192000" cy="765175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b="1" i="0" lang="th-TH" sz="486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ประเภทของข้อคำถามวัดจำ</a:t>
            </a:r>
          </a:p>
        </p:txBody>
      </p:sp>
      <p:sp>
        <p:nvSpPr>
          <p:cNvPr id="380" name="Shape 380"/>
          <p:cNvSpPr txBox="1"/>
          <p:nvPr>
            <p:ph idx="1" type="body"/>
          </p:nvPr>
        </p:nvSpPr>
        <p:spPr>
          <a:xfrm>
            <a:off x="0" y="881063"/>
            <a:ext cx="12192000" cy="513735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-91440" lvl="0" marL="9144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909"/>
              <a:buFont typeface="Calibri"/>
              <a:buChar char=" "/>
            </a:pPr>
            <a:r>
              <a:rPr b="1" i="0" lang="th-TH" sz="333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ความจำเกี่ยวกับศัพท์และนิยาม</a:t>
            </a:r>
          </a:p>
          <a:p>
            <a:pPr indent="-91440" lvl="0" marL="9144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909"/>
              <a:buFont typeface="Calibri"/>
              <a:buChar char=" "/>
            </a:pPr>
            <a:r>
              <a:rPr b="1" i="0" lang="th-TH" sz="3330" u="none" cap="none" strike="noStrike">
                <a:solidFill>
                  <a:srgbClr val="CC0099"/>
                </a:solidFill>
                <a:latin typeface="Arial"/>
                <a:ea typeface="Arial"/>
                <a:cs typeface="Arial"/>
                <a:sym typeface="Arial"/>
              </a:rPr>
              <a:t> 	</a:t>
            </a:r>
            <a:r>
              <a:rPr b="1" i="0" lang="th-TH" sz="333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ถามชื่อ คำแปล ความหมาย ตัวอย่าง ถามตรงข้าม</a:t>
            </a:r>
          </a:p>
          <a:p>
            <a:pPr indent="-91440" lvl="0" marL="9144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909"/>
              <a:buFont typeface="Calibri"/>
              <a:buChar char=" "/>
            </a:pPr>
            <a:r>
              <a:rPr b="1" i="0" lang="th-TH" sz="333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ความจำเกี่ยวกับสูตรกฎ ความจริง ความสำคัญ</a:t>
            </a:r>
          </a:p>
          <a:p>
            <a:pPr indent="-10668" lvl="1" marL="20116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333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	ถามสูตรกฎ เนื้อเรื่อง ขนาดจำนวน สถานที่ เวลา คุณสมบัติ วัตถุประสงค์ สาเหตุและผลที่เกิด ประโยชน์และคุณโทษ สิทธิหน้าที่ </a:t>
            </a:r>
          </a:p>
          <a:p>
            <a:pPr indent="-91440" lvl="0" marL="9144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909"/>
              <a:buFont typeface="Calibri"/>
              <a:buChar char=" "/>
            </a:pPr>
            <a:r>
              <a:rPr b="1" i="0" lang="th-TH" sz="333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ความจำเกี่ยวกับวิธีการ</a:t>
            </a:r>
          </a:p>
          <a:p>
            <a:pPr indent="-10668" lvl="1" marL="20116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333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	ถามแบบฟอร์ม ธรรมเนียม ประเพณี วัฒนธรรม ลำดับขั้น แนวโน้ม ชนิดประเภท  ถามเข้าพวก ถามต่างจากพวก ถามเกณฑ์ ถามวิธี ถามการปฏิบัติ ถามเปรียบเทียบ</a:t>
            </a:r>
            <a:r>
              <a:rPr b="1" i="0" lang="th-TH" sz="3330" u="none" cap="none" strike="noStrike">
                <a:solidFill>
                  <a:srgbClr val="CC0099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indent="-91440" lvl="0" marL="9144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909"/>
              <a:buFont typeface="Calibri"/>
              <a:buChar char=" "/>
            </a:pPr>
            <a:r>
              <a:rPr b="1" i="0" lang="th-TH" sz="333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ความจำเกี่ยวกับความคิดรวบยอด</a:t>
            </a:r>
          </a:p>
          <a:p>
            <a:pPr indent="-10668" lvl="1" marL="20116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333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	ถามหาคติหรือหลักของเรื่อง การขยายคติหรือหลักของเรื่อง หลักวิชาและขยายหลักวิชา  ถามทฤษฎีโครงสร้าง</a:t>
            </a:r>
          </a:p>
        </p:txBody>
      </p:sp>
      <p:sp>
        <p:nvSpPr>
          <p:cNvPr id="381" name="Shape 381"/>
          <p:cNvSpPr txBox="1"/>
          <p:nvPr>
            <p:ph idx="12" type="sldNum"/>
          </p:nvPr>
        </p:nvSpPr>
        <p:spPr>
          <a:xfrm>
            <a:off x="9900457" y="6459785"/>
            <a:ext cx="13120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05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82" name="Shape 382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 txBox="1"/>
          <p:nvPr>
            <p:ph type="title"/>
          </p:nvPr>
        </p:nvSpPr>
        <p:spPr>
          <a:xfrm>
            <a:off x="0" y="18914"/>
            <a:ext cx="12192000" cy="72072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b="1" i="0" lang="th-TH" sz="486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ประเภทคำถามวัดความเข้าใจ</a:t>
            </a:r>
          </a:p>
        </p:txBody>
      </p:sp>
      <p:sp>
        <p:nvSpPr>
          <p:cNvPr id="389" name="Shape 389"/>
          <p:cNvSpPr txBox="1"/>
          <p:nvPr>
            <p:ph idx="1" type="body"/>
          </p:nvPr>
        </p:nvSpPr>
        <p:spPr>
          <a:xfrm>
            <a:off x="15688" y="739639"/>
            <a:ext cx="12160623" cy="568705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-91440" lvl="0" marL="9144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 "/>
            </a:pPr>
            <a:r>
              <a:rPr b="1" i="0" lang="th-TH" sz="3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ถามแปลความ </a:t>
            </a:r>
            <a:r>
              <a:rPr b="1" i="0" lang="th-TH" sz="36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(ให้นักเรียนแปลความหมายของสิ่งใดสิ่งหนึ่งโดยตรง)</a:t>
            </a:r>
          </a:p>
          <a:p>
            <a:pPr indent="-193548" lvl="1" marL="38404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แปลความหมายของคำตามนัยของเรื่อง แปลความหมายกลุ่มคำ ยกตัวอย่างที่แปลกใหม่ เปรียบเปรย</a:t>
            </a:r>
          </a:p>
          <a:p>
            <a:pPr indent="-193548" lvl="1" marL="38404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แปลความหมายภาพและวัตถุสิ่งของ สัญลักษณ์ สูตรกฎ กราฟ และตาราง พฤติกรรมและพฤติการณ์</a:t>
            </a:r>
          </a:p>
          <a:p>
            <a:pPr indent="-193548" lvl="1" marL="38404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แปลถอดความ ต่างลักษณะ ต่างภาษา</a:t>
            </a:r>
          </a:p>
          <a:p>
            <a:pPr indent="-91440" lvl="0" marL="9144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 "/>
            </a:pPr>
            <a:r>
              <a:rPr b="1" i="0" lang="th-TH" sz="3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ถามตีความ </a:t>
            </a:r>
            <a:r>
              <a:rPr b="1" i="0" lang="th-TH" sz="36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(ให้นักเรียนแปลรวบยอดจากหลายๆสิ่งของเรื่องในแง่มุมใหม่)</a:t>
            </a:r>
            <a:r>
              <a:rPr b="1" i="0" lang="th-TH" sz="3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indent="-193548" lvl="1" marL="38404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▪"/>
            </a:pP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ตีความหมายของเรื่องและข้อเท็จจริง </a:t>
            </a: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F3F3F"/>
              </a:buClr>
              <a:buSzPct val="25000"/>
              <a:buFont typeface="Calibri"/>
              <a:buNone/>
            </a:pPr>
            <a:r>
              <a:rPr b="1" i="0" lang="th-TH" sz="3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ถามขยายความ </a:t>
            </a:r>
            <a:r>
              <a:rPr b="1" i="0" lang="th-TH" sz="36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(ให้นักเรียนแปลเรื่องนั้นให้ไกลจากข้อมูลเดิมอย่างสมเหตุสมผล)</a:t>
            </a:r>
            <a:r>
              <a:rPr b="1" i="0" lang="th-TH" sz="3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indent="-93200" lvl="0" marL="144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Noto Sans Symbols"/>
              <a:buChar char=" "/>
            </a:pP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ขยายความแบบจินตภาพ พยากรณ์ สมมติ และอนุมาน</a:t>
            </a:r>
          </a:p>
        </p:txBody>
      </p:sp>
      <p:sp>
        <p:nvSpPr>
          <p:cNvPr id="390" name="Shape 390"/>
          <p:cNvSpPr txBox="1"/>
          <p:nvPr>
            <p:ph idx="12" type="sldNum"/>
          </p:nvPr>
        </p:nvSpPr>
        <p:spPr>
          <a:xfrm>
            <a:off x="9900457" y="6459785"/>
            <a:ext cx="13120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05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391" name="Shape 391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Shape 397"/>
          <p:cNvSpPr txBox="1"/>
          <p:nvPr>
            <p:ph type="title"/>
          </p:nvPr>
        </p:nvSpPr>
        <p:spPr>
          <a:xfrm>
            <a:off x="0" y="0"/>
            <a:ext cx="12192000" cy="72072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b="1" i="0" lang="th-TH" sz="486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ประเภทคำถามวัดการนำไปใช้</a:t>
            </a:r>
          </a:p>
        </p:txBody>
      </p:sp>
      <p:sp>
        <p:nvSpPr>
          <p:cNvPr id="398" name="Shape 398"/>
          <p:cNvSpPr txBox="1"/>
          <p:nvPr>
            <p:ph idx="1" type="body"/>
          </p:nvPr>
        </p:nvSpPr>
        <p:spPr>
          <a:xfrm>
            <a:off x="0" y="770185"/>
            <a:ext cx="12192000" cy="5689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18000" rIns="0" tIns="45700">
            <a:noAutofit/>
          </a:bodyPr>
          <a:lstStyle/>
          <a:p>
            <a:pPr indent="-91440" lvl="0" marL="9144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 "/>
            </a:pP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ถามความสอดคล้อง</a:t>
            </a:r>
          </a:p>
          <a:p>
            <a:pPr indent="-10668" lvl="1" marL="20116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36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	หลักวิชากับตัวอย่างของจริง ตัวอย่างกับตัวอย่าง</a:t>
            </a:r>
          </a:p>
          <a:p>
            <a:pPr indent="-91440" lvl="0" marL="9144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 "/>
            </a:pP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ถามขอบเขตหลักวิชาและการปฏิบัติ</a:t>
            </a:r>
          </a:p>
          <a:p>
            <a:pPr indent="-10668" lvl="1" marL="20116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36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	ขอบเขตเงื่อนไขหลักวิชาและการปฏิบัติ ข้อยกเว้นของหลักวิชาและการปฏิบัติ</a:t>
            </a:r>
          </a:p>
          <a:p>
            <a:pPr indent="-91440" lvl="0" marL="9144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 "/>
            </a:pP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ถามให้อธิบายหลักวิชา</a:t>
            </a:r>
          </a:p>
          <a:p>
            <a:pPr indent="-91440" lvl="0" marL="9144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 "/>
            </a:pP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ถามให้แก้ปัญหา</a:t>
            </a:r>
          </a:p>
          <a:p>
            <a:pPr indent="-3047" lvl="2" marL="38404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b="1" i="0" lang="th-TH" sz="32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ถามให้แก้ปัญหาเฉพาะหน้า แก้ปัญหาตามหลักวิชา</a:t>
            </a:r>
          </a:p>
          <a:p>
            <a:pPr indent="-91440" lvl="0" marL="9144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 "/>
            </a:pP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ถามเหตุผลของการปฏิบัติ</a:t>
            </a:r>
          </a:p>
          <a:p>
            <a:pPr indent="-10668" lvl="1" marL="20116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3600" u="none" cap="none" strike="noStrike">
                <a:solidFill>
                  <a:srgbClr val="0000FF"/>
                </a:solidFill>
                <a:latin typeface="Arial"/>
                <a:ea typeface="Arial"/>
                <a:cs typeface="Arial"/>
                <a:sym typeface="Arial"/>
              </a:rPr>
              <a:t>	ถามให้ตรวจสอบแก้ไข วินิจฉัย คัดเลือก</a:t>
            </a:r>
          </a:p>
        </p:txBody>
      </p:sp>
      <p:sp>
        <p:nvSpPr>
          <p:cNvPr id="399" name="Shape 399"/>
          <p:cNvSpPr txBox="1"/>
          <p:nvPr>
            <p:ph idx="12" type="sldNum"/>
          </p:nvPr>
        </p:nvSpPr>
        <p:spPr>
          <a:xfrm>
            <a:off x="9900457" y="6459785"/>
            <a:ext cx="13120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05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400" name="Shape 400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Shape 405"/>
          <p:cNvSpPr txBox="1"/>
          <p:nvPr>
            <p:ph idx="1" type="body"/>
          </p:nvPr>
        </p:nvSpPr>
        <p:spPr>
          <a:xfrm>
            <a:off x="0" y="604347"/>
            <a:ext cx="12192000" cy="567561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3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1.การวิเคราะห์ความสำคัญ</a:t>
            </a:r>
            <a:r>
              <a:rPr b="1" i="0" lang="th-TH" sz="32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th-TH" sz="28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หมายถึง การพิจารณา จำแนกแยกแยะสิ่งที่กำหนดมาให้ว่า อะไรสำคัญที่สุด หรือจำเป็น หรือมีบทบาทที่สุด</a:t>
            </a:r>
          </a:p>
          <a:p>
            <a:pPr indent="-395288" lvl="0" marL="39528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2800" u="sng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ตัวอย่างคำถาม</a:t>
            </a:r>
          </a:p>
          <a:p>
            <a:pPr indent="-193548" lvl="1" marL="38404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◦"/>
            </a:pPr>
            <a:r>
              <a:rPr b="1" i="0" lang="th-TH" sz="28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ถามให้วิเคราะห์ชนิด  เช่น คำสั่ง ตัดพ้อ คำอธิบาย ข้อเสนอแนะ</a:t>
            </a:r>
          </a:p>
          <a:p>
            <a:pPr indent="-193548" lvl="1" marL="38404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◦"/>
            </a:pPr>
            <a:r>
              <a:rPr b="1" i="0" lang="th-TH" sz="28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ถามวิเคราะห์สิ่งสำคัญของเรื่อง เช่น ถามวัตถุประสงค์และผลลัพธ์</a:t>
            </a:r>
          </a:p>
          <a:p>
            <a:pPr indent="-193548" lvl="1" marL="38404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◦"/>
            </a:pPr>
            <a:r>
              <a:rPr b="1" i="0" lang="th-TH" sz="28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ถามให้วิเคราะห์เลศนัย เช่น แฝงคติอะไร </a:t>
            </a:r>
          </a:p>
          <a:p>
            <a:pPr indent="-395288" lvl="0" marL="39528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2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r>
              <a:rPr b="1" i="0" lang="th-TH" sz="3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. การวิเคราะห์ความสัมพันธ์</a:t>
            </a:r>
            <a:r>
              <a:rPr b="1" i="0" lang="th-TH" sz="32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th-TH" sz="28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หมายถึง การค้นหาความเกี่ยวข้องระหว่างคุณลักษณะสำคัญใด ๆ ของเรื่องราวและสิ่งต่าง ๆ</a:t>
            </a:r>
          </a:p>
          <a:p>
            <a:pPr indent="-395288" lvl="0" marL="39528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2800" u="sng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ตัวอย่างคำถาม</a:t>
            </a:r>
          </a:p>
          <a:p>
            <a:pPr indent="-193548" lvl="1" marL="38404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◦"/>
            </a:pPr>
            <a:r>
              <a:rPr b="1" i="0" lang="th-TH" sz="28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ถามความสัมพันธ์ได้กี่ลักษณะ ใช้อะไรเป็นตัวเชื่อมความสัมพันธ์</a:t>
            </a:r>
          </a:p>
          <a:p>
            <a:pPr indent="-193548" lvl="1" marL="38404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◦"/>
            </a:pPr>
            <a:r>
              <a:rPr b="1" i="0" lang="th-TH" sz="28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ถามความเหมือน ความต่างของสองสิ่ง </a:t>
            </a:r>
          </a:p>
          <a:p>
            <a:pPr indent="-395288" lvl="0" marL="39528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28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b="1" i="0" lang="th-TH" sz="3200" u="none" cap="none" strike="noStrik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. การวิเคราะห์หลักการ</a:t>
            </a:r>
            <a:r>
              <a:rPr b="1" i="0" lang="th-TH" sz="32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b="1" i="0" lang="th-TH" sz="28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หมายถึง การค้นหาโครงสร้างและระบบของสิ่งต่าง ๆ ว่า มีอะไรเป็นหลัก มีสิ่งใดเป็นตัวเชื่อมโยง</a:t>
            </a:r>
          </a:p>
          <a:p>
            <a:pPr indent="-395288" lvl="0" marL="39528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2800" u="sng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ตัวอย่างคำถาม</a:t>
            </a:r>
          </a:p>
          <a:p>
            <a:pPr indent="-395288" lvl="1" marL="39528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28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    - วิเคราะห์โครงสร้าง วิเคราะห์หลักวิชาการ หรือแนวคิด</a:t>
            </a:r>
          </a:p>
          <a:p>
            <a:pPr indent="-10668" lvl="1" marL="20116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t/>
            </a:r>
            <a:endParaRPr b="1" i="0" sz="28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95288" lvl="0" marL="39528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t/>
            </a:r>
            <a:endParaRPr b="1" i="0" sz="2800" u="none" cap="none" strike="noStrike">
              <a:solidFill>
                <a:srgbClr val="3F3F3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Shape 406"/>
          <p:cNvSpPr txBox="1"/>
          <p:nvPr>
            <p:ph type="title"/>
          </p:nvPr>
        </p:nvSpPr>
        <p:spPr>
          <a:xfrm>
            <a:off x="0" y="0"/>
            <a:ext cx="12192000" cy="72072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b="1" i="0" lang="th-TH" sz="486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ประเภทคำถามวัดการวิเคราะห์</a:t>
            </a:r>
          </a:p>
        </p:txBody>
      </p:sp>
      <p:sp>
        <p:nvSpPr>
          <p:cNvPr id="407" name="Shape 407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/>
        </p:nvSpPr>
        <p:spPr>
          <a:xfrm>
            <a:off x="-1" y="2755596"/>
            <a:ext cx="12192000" cy="2123657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66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การปฏิรูประบบการทดสอบ</a:t>
            </a:r>
            <a:br>
              <a:rPr b="1" lang="th-TH" sz="66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th-TH" sz="6600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และการประเมินคุณภาพผู้เรียน</a:t>
            </a:r>
          </a:p>
        </p:txBody>
      </p:sp>
      <p:pic>
        <p:nvPicPr>
          <p:cNvPr descr="http://1.bp.blogspot.com/-0RdKRLUWLco/UghsIrdGb3I/AAAAAAAAAKE/DUEtCGeE1rQ/s1600/" id="123" name="Shape 1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3" y="714895"/>
            <a:ext cx="12192001" cy="22943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Shape 413"/>
          <p:cNvSpPr txBox="1"/>
          <p:nvPr>
            <p:ph type="title"/>
          </p:nvPr>
        </p:nvSpPr>
        <p:spPr>
          <a:xfrm>
            <a:off x="0" y="0"/>
            <a:ext cx="12192000" cy="720724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b="1" i="0" lang="th-TH" sz="486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ประเภทคำถามวัดการประเมินค่า</a:t>
            </a:r>
          </a:p>
        </p:txBody>
      </p:sp>
      <p:sp>
        <p:nvSpPr>
          <p:cNvPr id="414" name="Shape 414"/>
          <p:cNvSpPr txBox="1"/>
          <p:nvPr>
            <p:ph idx="1" type="body"/>
          </p:nvPr>
        </p:nvSpPr>
        <p:spPr>
          <a:xfrm>
            <a:off x="0" y="720725"/>
            <a:ext cx="12192000" cy="568801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-91440" lvl="0" marL="9144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 "/>
            </a:pPr>
            <a:r>
              <a:rPr b="1" i="0" lang="th-TH" sz="3600" u="none" cap="none" strike="noStrike">
                <a:solidFill>
                  <a:srgbClr val="CC0099"/>
                </a:solidFill>
                <a:latin typeface="Arial"/>
                <a:ea typeface="Arial"/>
                <a:cs typeface="Arial"/>
                <a:sym typeface="Arial"/>
              </a:rPr>
              <a:t>ถามให้ประเมินค่าโดยใช้เกณฑ์ภายใน</a:t>
            </a:r>
          </a:p>
          <a:p>
            <a:pPr indent="-193548" lvl="1" marL="38404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◦"/>
            </a:pPr>
            <a:r>
              <a:rPr b="1" i="0" lang="th-TH" sz="3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ประเมินความถูกต้องเที่ยงตรงของเรื่อง </a:t>
            </a:r>
          </a:p>
          <a:p>
            <a:pPr indent="-193548" lvl="1" marL="384048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◦"/>
            </a:pPr>
            <a:r>
              <a:rPr b="1" i="0" lang="th-TH" sz="3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ประเมินความเป็นเอกพันธ์ของเรื่อง</a:t>
            </a:r>
          </a:p>
          <a:p>
            <a:pPr indent="-193548" lvl="1" marL="384048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◦"/>
            </a:pPr>
            <a:r>
              <a:rPr b="1" i="0" lang="th-TH" sz="3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ประเมินความถูกต้องสมบูรณ์ของข้อมูล</a:t>
            </a:r>
          </a:p>
          <a:p>
            <a:pPr indent="-193548" lvl="1" marL="384048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◦"/>
            </a:pPr>
            <a:r>
              <a:rPr b="1" i="0" lang="th-TH" sz="3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ประเมินความเหมาะสมของวิธีการและการปฏิบัติ</a:t>
            </a:r>
          </a:p>
          <a:p>
            <a:pPr indent="-193548" lvl="1" marL="384048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◦"/>
            </a:pPr>
            <a:r>
              <a:rPr b="1" i="0" lang="th-TH" sz="3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ประเมินความสมเหตุสมผลของผลลัพธ์ผลสรุป</a:t>
            </a:r>
          </a:p>
          <a:p>
            <a:pPr indent="-91440" lvl="0" marL="9144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 "/>
            </a:pPr>
            <a:r>
              <a:rPr b="1" i="0" lang="th-TH" sz="3600" u="none" cap="none" strike="noStrike">
                <a:solidFill>
                  <a:srgbClr val="CC0099"/>
                </a:solidFill>
                <a:latin typeface="Arial"/>
                <a:ea typeface="Arial"/>
                <a:cs typeface="Arial"/>
                <a:sym typeface="Arial"/>
              </a:rPr>
              <a:t>ถามให้ประเมินค่าโดยใช้เกณฑ์ภายนอก</a:t>
            </a:r>
          </a:p>
          <a:p>
            <a:pPr indent="-193548" lvl="1" marL="38404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◦"/>
            </a:pPr>
            <a:r>
              <a:rPr b="1" i="0" lang="th-TH" sz="3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ประเมินโดยการเปรียบเทียบ</a:t>
            </a:r>
          </a:p>
          <a:p>
            <a:pPr indent="-193548" lvl="1" marL="384048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◦"/>
            </a:pPr>
            <a:r>
              <a:rPr b="1" i="0" lang="th-TH" sz="3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ประเมินกับมาตรฐาน</a:t>
            </a:r>
          </a:p>
          <a:p>
            <a:pPr indent="-193548" lvl="1" marL="384048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◦"/>
            </a:pPr>
            <a:r>
              <a:rPr b="1" i="0" lang="th-TH" sz="3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ประเมินความเด่นและความด้อย</a:t>
            </a:r>
          </a:p>
        </p:txBody>
      </p:sp>
      <p:sp>
        <p:nvSpPr>
          <p:cNvPr id="415" name="Shape 415"/>
          <p:cNvSpPr txBox="1"/>
          <p:nvPr>
            <p:ph idx="12" type="sldNum"/>
          </p:nvPr>
        </p:nvSpPr>
        <p:spPr>
          <a:xfrm>
            <a:off x="9900457" y="6459785"/>
            <a:ext cx="13120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05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416" name="Shape 416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2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Shape 422"/>
          <p:cNvSpPr txBox="1"/>
          <p:nvPr>
            <p:ph type="title"/>
          </p:nvPr>
        </p:nvSpPr>
        <p:spPr>
          <a:xfrm>
            <a:off x="0" y="0"/>
            <a:ext cx="12192000" cy="703262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b="1" i="0" lang="th-TH" sz="432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คำถามการสังเคราะห์และสร้างสรรค์</a:t>
            </a:r>
          </a:p>
        </p:txBody>
      </p:sp>
      <p:sp>
        <p:nvSpPr>
          <p:cNvPr id="423" name="Shape 423"/>
          <p:cNvSpPr txBox="1"/>
          <p:nvPr>
            <p:ph idx="1" type="body"/>
          </p:nvPr>
        </p:nvSpPr>
        <p:spPr>
          <a:xfrm>
            <a:off x="0" y="703262"/>
            <a:ext cx="12192000" cy="556453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-91440" lvl="0" marL="9144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 "/>
            </a:pP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วัดความสามารถในการแสดงความคิด</a:t>
            </a:r>
          </a:p>
          <a:p>
            <a:pPr indent="-193548" lvl="1" marL="38404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◦"/>
            </a:pPr>
            <a:r>
              <a:rPr b="1" i="0" lang="th-TH" sz="3600" u="none" cap="none" strike="noStrike">
                <a:solidFill>
                  <a:srgbClr val="6600CC"/>
                </a:solidFill>
                <a:latin typeface="Arial"/>
                <a:ea typeface="Arial"/>
                <a:cs typeface="Arial"/>
                <a:sym typeface="Arial"/>
              </a:rPr>
              <a:t>ให้หาสิ่งบกพร่อง  ให้ปรับปรุงข้อความ ให้พิจารณาความบกพร่อง ให้เปลี่ยนสำนวนโวหาร</a:t>
            </a:r>
          </a:p>
          <a:p>
            <a:pPr indent="-91440" lvl="0" marL="9144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 "/>
            </a:pP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วัดการรวบรวมและจัดระเบียบความคิด</a:t>
            </a:r>
          </a:p>
          <a:p>
            <a:pPr indent="-342900" lvl="1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3600" u="none" cap="none" strike="noStrike">
                <a:solidFill>
                  <a:srgbClr val="6600CC"/>
                </a:solidFill>
                <a:latin typeface="Arial"/>
                <a:ea typeface="Arial"/>
                <a:cs typeface="Arial"/>
                <a:sym typeface="Arial"/>
              </a:rPr>
              <a:t>      - จัดเรียงข้อความหรือบทกลอนใหม่</a:t>
            </a:r>
          </a:p>
          <a:p>
            <a:pPr indent="-193548" lvl="1" marL="384048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◦"/>
            </a:pPr>
            <a:r>
              <a:rPr b="1" i="0" lang="th-TH" sz="3600" u="none" cap="none" strike="noStrike">
                <a:solidFill>
                  <a:srgbClr val="6600CC"/>
                </a:solidFill>
                <a:latin typeface="Arial"/>
                <a:ea typeface="Arial"/>
                <a:cs typeface="Arial"/>
                <a:sym typeface="Arial"/>
              </a:rPr>
              <a:t>สรุปความสัมพันธ์ของสิ่งต่างๆในรูปแบบใหม่</a:t>
            </a:r>
          </a:p>
          <a:p>
            <a:pPr indent="-91440" lvl="0" marL="9144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 "/>
            </a:pPr>
            <a:r>
              <a:rPr b="1" i="0" lang="th-TH" sz="3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วัดการใช้ภาษาให้เหมาะกับบทความ</a:t>
            </a:r>
          </a:p>
          <a:p>
            <a:pPr indent="-342900" lvl="1" marL="3429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3600" u="none" cap="none" strike="noStrike">
                <a:solidFill>
                  <a:srgbClr val="6600CC"/>
                </a:solidFill>
                <a:latin typeface="Arial"/>
                <a:ea typeface="Arial"/>
                <a:cs typeface="Arial"/>
                <a:sym typeface="Arial"/>
              </a:rPr>
              <a:t>      - เปลี่ยนคำใหม่ให้เหมาะสมกับบทความ</a:t>
            </a:r>
          </a:p>
          <a:p>
            <a:pPr indent="-91440" lvl="0" marL="91440" marR="0" rtl="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 "/>
            </a:pP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วัดการสร้างสรรค์แผนงานและผลงาน</a:t>
            </a:r>
          </a:p>
          <a:p>
            <a:pPr indent="-193548" lvl="1" marL="38404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Calibri"/>
              <a:buChar char="◦"/>
            </a:pPr>
            <a:r>
              <a:rPr b="1" i="0" lang="th-TH" sz="3600" u="none" cap="none" strike="noStrike">
                <a:solidFill>
                  <a:srgbClr val="6600CC"/>
                </a:solidFill>
                <a:latin typeface="Arial"/>
                <a:ea typeface="Arial"/>
                <a:cs typeface="Arial"/>
                <a:sym typeface="Arial"/>
              </a:rPr>
              <a:t>สร้างสรรค์แผนงานที่มีความแปลกใหม่ ผลิตหรือสร้างผลงานที่มีประโยชน์และแปลกใหม่</a:t>
            </a:r>
          </a:p>
        </p:txBody>
      </p:sp>
      <p:sp>
        <p:nvSpPr>
          <p:cNvPr id="424" name="Shape 424"/>
          <p:cNvSpPr txBox="1"/>
          <p:nvPr>
            <p:ph idx="12" type="sldNum"/>
          </p:nvPr>
        </p:nvSpPr>
        <p:spPr>
          <a:xfrm>
            <a:off x="9900457" y="6459785"/>
            <a:ext cx="131202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th-TH" sz="105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</a:p>
        </p:txBody>
      </p:sp>
      <p:sp>
        <p:nvSpPr>
          <p:cNvPr id="425" name="Shape 425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Shape 431"/>
          <p:cNvSpPr/>
          <p:nvPr/>
        </p:nvSpPr>
        <p:spPr>
          <a:xfrm>
            <a:off x="1776468" y="0"/>
            <a:ext cx="8572560" cy="928686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5875">
            <a:solidFill>
              <a:srgbClr val="A65F0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4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รูปแบบข้อสอบเลือกตอบ</a:t>
            </a:r>
          </a:p>
        </p:txBody>
      </p:sp>
      <p:grpSp>
        <p:nvGrpSpPr>
          <p:cNvPr id="432" name="Shape 432"/>
          <p:cNvGrpSpPr/>
          <p:nvPr/>
        </p:nvGrpSpPr>
        <p:grpSpPr>
          <a:xfrm>
            <a:off x="1740756" y="1144286"/>
            <a:ext cx="8643986" cy="5000660"/>
            <a:chOff x="-107151" y="0"/>
            <a:chExt cx="8643986" cy="5000660"/>
          </a:xfrm>
        </p:grpSpPr>
        <p:sp>
          <p:nvSpPr>
            <p:cNvPr id="433" name="Shape 433"/>
            <p:cNvSpPr/>
            <p:nvPr/>
          </p:nvSpPr>
          <p:spPr>
            <a:xfrm rot="-5400000">
              <a:off x="964406" y="-1053709"/>
              <a:ext cx="2500330" cy="4607748"/>
            </a:xfrm>
            <a:prstGeom prst="round1Rect">
              <a:avLst>
                <a:gd fmla="val 16667" name="adj"/>
              </a:avLst>
            </a:prstGeom>
            <a:solidFill>
              <a:srgbClr val="595959"/>
            </a:solidFill>
            <a:ln cap="flat" cmpd="sng" w="15875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34" name="Shape 434"/>
            <p:cNvSpPr txBox="1"/>
            <p:nvPr/>
          </p:nvSpPr>
          <p:spPr>
            <a:xfrm>
              <a:off x="-89302" y="0"/>
              <a:ext cx="4607748" cy="18752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84475" lIns="284475" rIns="284475" tIns="2844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4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1. แบบคำตอบเดียว</a:t>
              </a:r>
            </a:p>
            <a:p>
              <a:pPr indent="0" lvl="0" marL="0" marR="0" rtl="0" algn="ctr">
                <a:lnSpc>
                  <a:spcPct val="90000"/>
                </a:lnSpc>
                <a:spcBef>
                  <a:spcPts val="140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4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(Multiple choice: MC)</a:t>
              </a:r>
            </a:p>
          </p:txBody>
        </p:sp>
        <p:sp>
          <p:nvSpPr>
            <p:cNvPr id="435" name="Shape 435"/>
            <p:cNvSpPr/>
            <p:nvPr/>
          </p:nvSpPr>
          <p:spPr>
            <a:xfrm>
              <a:off x="4321992" y="0"/>
              <a:ext cx="4214841" cy="2500330"/>
            </a:xfrm>
            <a:prstGeom prst="round1Rect">
              <a:avLst>
                <a:gd fmla="val 16667" name="adj"/>
              </a:avLst>
            </a:prstGeom>
            <a:solidFill>
              <a:srgbClr val="595959"/>
            </a:solidFill>
            <a:ln cap="flat" cmpd="sng" w="15875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36" name="Shape 436"/>
            <p:cNvSpPr txBox="1"/>
            <p:nvPr/>
          </p:nvSpPr>
          <p:spPr>
            <a:xfrm>
              <a:off x="4321992" y="0"/>
              <a:ext cx="4214841" cy="18752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84475" lIns="284475" rIns="284475" tIns="284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br>
                <a:rPr b="1" lang="th-TH" sz="4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th-TH" sz="4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2. แบบหลายคำตอบ (Multiple-selection /Multiple Response: MS)</a:t>
              </a:r>
            </a:p>
          </p:txBody>
        </p:sp>
        <p:sp>
          <p:nvSpPr>
            <p:cNvPr id="437" name="Shape 437"/>
            <p:cNvSpPr/>
            <p:nvPr/>
          </p:nvSpPr>
          <p:spPr>
            <a:xfrm rot="10800000">
              <a:off x="-107150" y="2500330"/>
              <a:ext cx="4643448" cy="2500330"/>
            </a:xfrm>
            <a:prstGeom prst="round1Rect">
              <a:avLst>
                <a:gd fmla="val 16667" name="adj"/>
              </a:avLst>
            </a:prstGeom>
            <a:solidFill>
              <a:srgbClr val="595959"/>
            </a:solidFill>
            <a:ln cap="flat" cmpd="sng" w="15875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38" name="Shape 438"/>
            <p:cNvSpPr txBox="1"/>
            <p:nvPr/>
          </p:nvSpPr>
          <p:spPr>
            <a:xfrm>
              <a:off x="-107151" y="3125411"/>
              <a:ext cx="4643448" cy="18752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84475" lIns="284475" rIns="284475" tIns="284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4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3. แบบเชิงซ้อน</a:t>
              </a: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4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(complex multiple choice: CM)</a:t>
              </a:r>
            </a:p>
          </p:txBody>
        </p:sp>
        <p:sp>
          <p:nvSpPr>
            <p:cNvPr id="439" name="Shape 439"/>
            <p:cNvSpPr/>
            <p:nvPr/>
          </p:nvSpPr>
          <p:spPr>
            <a:xfrm rot="5400000">
              <a:off x="5179249" y="1643074"/>
              <a:ext cx="2500330" cy="4214841"/>
            </a:xfrm>
            <a:prstGeom prst="round1Rect">
              <a:avLst>
                <a:gd fmla="val 16667" name="adj"/>
              </a:avLst>
            </a:prstGeom>
            <a:solidFill>
              <a:srgbClr val="595959"/>
            </a:solidFill>
            <a:ln cap="flat" cmpd="sng" w="15875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40" name="Shape 440"/>
            <p:cNvSpPr txBox="1"/>
            <p:nvPr/>
          </p:nvSpPr>
          <p:spPr>
            <a:xfrm>
              <a:off x="4321994" y="3125411"/>
              <a:ext cx="4214841" cy="18752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84475" lIns="284475" rIns="284475" tIns="284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4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4. แบบกลุ่มคำตอบสัมพันธ์(Responses related: RR)</a:t>
              </a:r>
            </a:p>
          </p:txBody>
        </p:sp>
        <p:sp>
          <p:nvSpPr>
            <p:cNvPr id="441" name="Shape 441"/>
            <p:cNvSpPr/>
            <p:nvPr/>
          </p:nvSpPr>
          <p:spPr>
            <a:xfrm>
              <a:off x="2950389" y="1875247"/>
              <a:ext cx="2528905" cy="125016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5875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42" name="Shape 442"/>
            <p:cNvSpPr txBox="1"/>
            <p:nvPr/>
          </p:nvSpPr>
          <p:spPr>
            <a:xfrm>
              <a:off x="3011416" y="1936275"/>
              <a:ext cx="2406848" cy="11281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67625" lIns="167625" rIns="167625" tIns="1676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4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เลือกตอบ</a:t>
              </a:r>
            </a:p>
          </p:txBody>
        </p:sp>
      </p:grpSp>
      <p:sp>
        <p:nvSpPr>
          <p:cNvPr id="443" name="Shape 443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48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Shape 449"/>
          <p:cNvSpPr/>
          <p:nvPr/>
        </p:nvSpPr>
        <p:spPr>
          <a:xfrm>
            <a:off x="1826346" y="150909"/>
            <a:ext cx="8572560" cy="928686"/>
          </a:xfrm>
          <a:prstGeom prst="roundRect">
            <a:avLst>
              <a:gd fmla="val 16667" name="adj"/>
            </a:avLst>
          </a:prstGeom>
          <a:solidFill>
            <a:schemeClr val="lt1"/>
          </a:solidFill>
          <a:ln cap="flat" cmpd="sng" w="15875">
            <a:solidFill>
              <a:srgbClr val="A65F0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4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รูปแบบข้อสอบแบบเขียนตอบในชั้นเรียน</a:t>
            </a:r>
          </a:p>
        </p:txBody>
      </p:sp>
      <p:grpSp>
        <p:nvGrpSpPr>
          <p:cNvPr id="450" name="Shape 450"/>
          <p:cNvGrpSpPr/>
          <p:nvPr/>
        </p:nvGrpSpPr>
        <p:grpSpPr>
          <a:xfrm>
            <a:off x="1683480" y="1277290"/>
            <a:ext cx="8643987" cy="5000661"/>
            <a:chOff x="-214303" y="0"/>
            <a:chExt cx="8643987" cy="5000661"/>
          </a:xfrm>
        </p:grpSpPr>
        <p:sp>
          <p:nvSpPr>
            <p:cNvPr id="451" name="Shape 451"/>
            <p:cNvSpPr/>
            <p:nvPr/>
          </p:nvSpPr>
          <p:spPr>
            <a:xfrm rot="-5400000">
              <a:off x="2893234" y="-2964676"/>
              <a:ext cx="2500330" cy="8429683"/>
            </a:xfrm>
            <a:prstGeom prst="round1Rect">
              <a:avLst>
                <a:gd fmla="val 16667" name="adj"/>
              </a:avLst>
            </a:prstGeom>
            <a:solidFill>
              <a:srgbClr val="595959"/>
            </a:solidFill>
            <a:ln cap="flat" cmpd="sng" w="15875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52" name="Shape 452"/>
            <p:cNvSpPr txBox="1"/>
            <p:nvPr/>
          </p:nvSpPr>
          <p:spPr>
            <a:xfrm>
              <a:off x="-71441" y="0"/>
              <a:ext cx="8429683" cy="18752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84475" lIns="284475" rIns="284475" tIns="2844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4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1. แบบจำกัดคำตอบหรือตอบสั้น </a:t>
              </a:r>
              <a:br>
                <a:rPr b="1" lang="th-TH" sz="4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b="1" lang="th-TH" sz="4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(Restricted Response or Shot Essay Item) </a:t>
              </a:r>
            </a:p>
          </p:txBody>
        </p:sp>
        <p:sp>
          <p:nvSpPr>
            <p:cNvPr id="453" name="Shape 453"/>
            <p:cNvSpPr/>
            <p:nvPr/>
          </p:nvSpPr>
          <p:spPr>
            <a:xfrm>
              <a:off x="4262510" y="2500330"/>
              <a:ext cx="4167171" cy="2500330"/>
            </a:xfrm>
            <a:prstGeom prst="round1Rect">
              <a:avLst>
                <a:gd fmla="val 16667" name="adj"/>
              </a:avLst>
            </a:prstGeom>
            <a:noFill/>
            <a:ln cap="flat" cmpd="sng" w="15875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54" name="Shape 454"/>
            <p:cNvSpPr txBox="1"/>
            <p:nvPr/>
          </p:nvSpPr>
          <p:spPr>
            <a:xfrm>
              <a:off x="4262510" y="2500330"/>
              <a:ext cx="4167171" cy="18752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84475" lIns="284475" rIns="284475" tIns="284475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4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4. แบบกลุ่มคำตอบสัมพันธ์(</a:t>
              </a:r>
            </a:p>
          </p:txBody>
        </p:sp>
        <p:sp>
          <p:nvSpPr>
            <p:cNvPr id="455" name="Shape 455"/>
            <p:cNvSpPr/>
            <p:nvPr/>
          </p:nvSpPr>
          <p:spPr>
            <a:xfrm rot="10800000">
              <a:off x="-214302" y="2500330"/>
              <a:ext cx="4643448" cy="2500330"/>
            </a:xfrm>
            <a:prstGeom prst="round1Rect">
              <a:avLst>
                <a:gd fmla="val 16667" name="adj"/>
              </a:avLst>
            </a:prstGeom>
            <a:noFill/>
            <a:ln cap="flat" cmpd="sng" w="15875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56" name="Shape 456"/>
            <p:cNvSpPr txBox="1"/>
            <p:nvPr/>
          </p:nvSpPr>
          <p:spPr>
            <a:xfrm>
              <a:off x="-214303" y="3125411"/>
              <a:ext cx="4643448" cy="18752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462275" lIns="462275" rIns="462275" tIns="4622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65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57" name="Shape 457"/>
            <p:cNvSpPr/>
            <p:nvPr/>
          </p:nvSpPr>
          <p:spPr>
            <a:xfrm rot="5400000">
              <a:off x="2964677" y="-464345"/>
              <a:ext cx="2500330" cy="8429683"/>
            </a:xfrm>
            <a:prstGeom prst="round1Rect">
              <a:avLst>
                <a:gd fmla="val 16667" name="adj"/>
              </a:avLst>
            </a:prstGeom>
            <a:solidFill>
              <a:srgbClr val="595959"/>
            </a:solidFill>
            <a:ln cap="flat" cmpd="sng" w="15875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58" name="Shape 458"/>
            <p:cNvSpPr txBox="1"/>
            <p:nvPr/>
          </p:nvSpPr>
          <p:spPr>
            <a:xfrm>
              <a:off x="0" y="3125413"/>
              <a:ext cx="8429683" cy="18752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84475" lIns="284475" rIns="284475" tIns="2844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4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2. แบบขยายคำตอบหรือตอบอย่างอิสระ</a:t>
              </a:r>
            </a:p>
            <a:p>
              <a:pPr indent="0" lvl="0" marL="0" marR="0" rtl="0" algn="ctr">
                <a:lnSpc>
                  <a:spcPct val="90000"/>
                </a:lnSpc>
                <a:spcBef>
                  <a:spcPts val="140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40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(Unrestricted Response or extended Response)</a:t>
              </a:r>
            </a:p>
          </p:txBody>
        </p:sp>
        <p:sp>
          <p:nvSpPr>
            <p:cNvPr id="459" name="Shape 459"/>
            <p:cNvSpPr/>
            <p:nvPr/>
          </p:nvSpPr>
          <p:spPr>
            <a:xfrm>
              <a:off x="2950389" y="1875247"/>
              <a:ext cx="2528905" cy="1250165"/>
            </a:xfrm>
            <a:prstGeom prst="roundRect">
              <a:avLst>
                <a:gd fmla="val 16667" name="adj"/>
              </a:avLst>
            </a:prstGeom>
            <a:solidFill>
              <a:schemeClr val="lt1"/>
            </a:solidFill>
            <a:ln cap="flat" cmpd="sng" w="15875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460" name="Shape 460"/>
            <p:cNvSpPr txBox="1"/>
            <p:nvPr/>
          </p:nvSpPr>
          <p:spPr>
            <a:xfrm>
              <a:off x="3011416" y="1936275"/>
              <a:ext cx="2406848" cy="112810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67625" lIns="167625" rIns="167625" tIns="1676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44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เขียนตอบ</a:t>
              </a:r>
            </a:p>
          </p:txBody>
        </p:sp>
      </p:grpSp>
      <p:sp>
        <p:nvSpPr>
          <p:cNvPr id="461" name="Shape 461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65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Shape 466"/>
          <p:cNvSpPr txBox="1"/>
          <p:nvPr>
            <p:ph type="title"/>
          </p:nvPr>
        </p:nvSpPr>
        <p:spPr>
          <a:xfrm>
            <a:off x="0" y="0"/>
            <a:ext cx="12192000" cy="843236"/>
          </a:xfrm>
          <a:prstGeom prst="rect">
            <a:avLst/>
          </a:prstGeom>
          <a:solidFill>
            <a:srgbClr val="4A5241"/>
          </a:solidFill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b="1" i="0" lang="th-TH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วิธีที่ 4 จัดกลุ่มคุณภาพโรงเรียนตามผลการประเมิน</a:t>
            </a:r>
          </a:p>
        </p:txBody>
      </p:sp>
      <p:sp>
        <p:nvSpPr>
          <p:cNvPr id="467" name="Shape 467"/>
          <p:cNvSpPr/>
          <p:nvPr/>
        </p:nvSpPr>
        <p:spPr>
          <a:xfrm>
            <a:off x="215703" y="977975"/>
            <a:ext cx="11760591" cy="127791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buSzPct val="25000"/>
              <a:buNone/>
            </a:pPr>
            <a:r>
              <a:rPr b="1" lang="th-TH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จัดกลุ่มสถานศึกษาจากผลการทดสอบ O-NET ออกเป็นกลุ่มคุณภาพ 4 กลุ่ม ได้แก่ กลุ่มดีมาก กลุ่มดี กลุ่มพอใช้ และกลุ่มปรับปรุง เพื่อ</a:t>
            </a:r>
            <a:r>
              <a:rPr b="1" lang="th-TH" sz="3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จัดทำแผนยกระดับผลสัมฤทธิ์ทางการเรียน</a:t>
            </a:r>
          </a:p>
        </p:txBody>
      </p:sp>
      <p:sp>
        <p:nvSpPr>
          <p:cNvPr id="468" name="Shape 468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  <p:pic>
        <p:nvPicPr>
          <p:cNvPr id="469" name="Shape 4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72934" y="2255890"/>
            <a:ext cx="7990608" cy="3282464"/>
          </a:xfrm>
          <a:prstGeom prst="rect">
            <a:avLst/>
          </a:prstGeom>
          <a:noFill/>
          <a:ln>
            <a:noFill/>
          </a:ln>
        </p:spPr>
      </p:pic>
      <p:sp>
        <p:nvSpPr>
          <p:cNvPr id="470" name="Shape 470"/>
          <p:cNvSpPr txBox="1"/>
          <p:nvPr/>
        </p:nvSpPr>
        <p:spPr>
          <a:xfrm>
            <a:off x="2566556" y="5538355"/>
            <a:ext cx="1284325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10%สุดท้าย</a:t>
            </a:r>
          </a:p>
        </p:txBody>
      </p:sp>
      <p:sp>
        <p:nvSpPr>
          <p:cNvPr id="471" name="Shape 471"/>
          <p:cNvSpPr txBox="1"/>
          <p:nvPr/>
        </p:nvSpPr>
        <p:spPr>
          <a:xfrm>
            <a:off x="7675417" y="5538353"/>
            <a:ext cx="1021433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10%แรก</a:t>
            </a:r>
          </a:p>
        </p:txBody>
      </p:sp>
      <p:sp>
        <p:nvSpPr>
          <p:cNvPr id="472" name="Shape 472"/>
          <p:cNvSpPr txBox="1"/>
          <p:nvPr/>
        </p:nvSpPr>
        <p:spPr>
          <a:xfrm>
            <a:off x="5009826" y="5538353"/>
            <a:ext cx="1266692" cy="8309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คะแนนเฉลี่ย</a:t>
            </a:r>
          </a:p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ของเขตพื้นที่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76" name="Shape 4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" name="Shape 477"/>
          <p:cNvSpPr txBox="1"/>
          <p:nvPr>
            <p:ph idx="1" type="body"/>
          </p:nvPr>
        </p:nvSpPr>
        <p:spPr>
          <a:xfrm>
            <a:off x="121023" y="215153"/>
            <a:ext cx="11940987" cy="611094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3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	1.1 วิเคราะห์มาตรฐานและตัวชี้วัด และสาระการเรียนรู้ที่ต้องปรับปรุงเร่งด่วนของแต่ละสถานศึกษาแต่ละแห่ง </a:t>
            </a: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3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		</a:t>
            </a:r>
            <a:r>
              <a:rPr b="1" i="0" lang="th-TH" sz="36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- ค้นหาสถานศึกษาที่เป็นกลุ่มเป้าหมาย</a:t>
            </a: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36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		- เนื้อหาสาระการเรียนรู้ที่ต้องแก้ไข</a:t>
            </a: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36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	1.2 วิเคราะห์หาสาเหตุของปัญหาในแต่ละกลุ่มสาระการเรียนรู้ (พิจารณาจากสภาพบริบทต่างๆของสถานศึกษา) ของแต่ละสถานศึกษา เน้นกลุ่มสาระการเรียนรู้ภาษาไทยเป็นหลัก  			</a:t>
            </a:r>
            <a:r>
              <a:rPr b="1" i="0" lang="th-TH" sz="36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- แหล่งสาเหตุของปัญหา</a:t>
            </a: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36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		- ปัญหา/อุปสรรค</a:t>
            </a: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36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		- จุดแข็ง/โอกาส</a:t>
            </a:r>
          </a:p>
          <a:p>
            <a:pPr indent="0" lvl="0" marL="0" marR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36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		- แนวทางการแก้ปัญหา</a:t>
            </a:r>
          </a:p>
        </p:txBody>
      </p:sp>
      <p:sp>
        <p:nvSpPr>
          <p:cNvPr id="478" name="Shape 478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482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Shape 483"/>
          <p:cNvSpPr txBox="1"/>
          <p:nvPr>
            <p:ph idx="1" type="body"/>
          </p:nvPr>
        </p:nvSpPr>
        <p:spPr>
          <a:xfrm>
            <a:off x="0" y="0"/>
            <a:ext cx="12192000" cy="648176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0" rIns="0" tIns="45700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25000"/>
              <a:buFont typeface="Calibri"/>
              <a:buNone/>
            </a:pPr>
            <a:r>
              <a:rPr b="1" i="0" lang="th-TH" sz="3200" u="none" cap="none" strike="noStrike">
                <a:solidFill>
                  <a:srgbClr val="3F3F3F"/>
                </a:solidFill>
                <a:latin typeface="Arial"/>
                <a:ea typeface="Arial"/>
                <a:cs typeface="Arial"/>
                <a:sym typeface="Arial"/>
              </a:rPr>
              <a:t>	1.3 กำหนดกลยุทธ์และแผนยกระดับคุณภาพผลสัมฤทธิ์ผู้เรียนของแต่ละเขตพื้นที่การศึกษา และสถานศึกษาที่สอดคล้องสาเหตุของสภาพปัญหา</a:t>
            </a:r>
          </a:p>
        </p:txBody>
      </p:sp>
      <p:sp>
        <p:nvSpPr>
          <p:cNvPr id="484" name="Shape 484"/>
          <p:cNvSpPr/>
          <p:nvPr/>
        </p:nvSpPr>
        <p:spPr>
          <a:xfrm>
            <a:off x="2379663" y="1314548"/>
            <a:ext cx="1828800" cy="558799"/>
          </a:xfrm>
          <a:prstGeom prst="rect">
            <a:avLst/>
          </a:prstGeom>
          <a:solidFill>
            <a:srgbClr val="FFFF00"/>
          </a:solidFill>
          <a:ln cap="flat" cmpd="sng" w="15875">
            <a:solidFill>
              <a:srgbClr val="A65F0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ปัญหา ร.ร.1</a:t>
            </a:r>
          </a:p>
        </p:txBody>
      </p:sp>
      <p:sp>
        <p:nvSpPr>
          <p:cNvPr id="485" name="Shape 485"/>
          <p:cNvSpPr/>
          <p:nvPr/>
        </p:nvSpPr>
        <p:spPr>
          <a:xfrm>
            <a:off x="2379663" y="2095598"/>
            <a:ext cx="1828800" cy="569912"/>
          </a:xfrm>
          <a:prstGeom prst="rect">
            <a:avLst/>
          </a:prstGeom>
          <a:solidFill>
            <a:srgbClr val="FFFF00"/>
          </a:solidFill>
          <a:ln cap="flat" cmpd="sng" w="15875">
            <a:solidFill>
              <a:srgbClr val="A65F0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ปัญหา ร.ร.2</a:t>
            </a:r>
          </a:p>
        </p:txBody>
      </p:sp>
      <p:sp>
        <p:nvSpPr>
          <p:cNvPr id="486" name="Shape 486"/>
          <p:cNvSpPr/>
          <p:nvPr/>
        </p:nvSpPr>
        <p:spPr>
          <a:xfrm>
            <a:off x="2379663" y="3583085"/>
            <a:ext cx="1828800" cy="546099"/>
          </a:xfrm>
          <a:prstGeom prst="rect">
            <a:avLst/>
          </a:prstGeom>
          <a:solidFill>
            <a:srgbClr val="FFFF00"/>
          </a:solidFill>
          <a:ln cap="flat" cmpd="sng" w="15875">
            <a:solidFill>
              <a:srgbClr val="A65F0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ปัญหา ร.ร.4</a:t>
            </a:r>
          </a:p>
        </p:txBody>
      </p:sp>
      <p:sp>
        <p:nvSpPr>
          <p:cNvPr id="487" name="Shape 487"/>
          <p:cNvSpPr/>
          <p:nvPr/>
        </p:nvSpPr>
        <p:spPr>
          <a:xfrm>
            <a:off x="2379663" y="5138835"/>
            <a:ext cx="1828800" cy="593724"/>
          </a:xfrm>
          <a:prstGeom prst="rect">
            <a:avLst/>
          </a:prstGeom>
          <a:solidFill>
            <a:srgbClr val="FFFF00"/>
          </a:solidFill>
          <a:ln cap="flat" cmpd="sng" w="15875">
            <a:solidFill>
              <a:srgbClr val="A65F0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ปัญหา ร.ร….</a:t>
            </a:r>
          </a:p>
        </p:txBody>
      </p:sp>
      <p:sp>
        <p:nvSpPr>
          <p:cNvPr id="488" name="Shape 488"/>
          <p:cNvSpPr/>
          <p:nvPr/>
        </p:nvSpPr>
        <p:spPr>
          <a:xfrm>
            <a:off x="5276850" y="3797398"/>
            <a:ext cx="1555750" cy="798514"/>
          </a:xfrm>
          <a:prstGeom prst="rect">
            <a:avLst/>
          </a:prstGeom>
          <a:solidFill>
            <a:srgbClr val="FBE6CC"/>
          </a:solidFill>
          <a:ln cap="flat" cmpd="sng" w="15875">
            <a:solidFill>
              <a:srgbClr val="A65F0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แนวทาง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แก้ไขปัญหา</a:t>
            </a:r>
          </a:p>
        </p:txBody>
      </p:sp>
      <p:sp>
        <p:nvSpPr>
          <p:cNvPr id="489" name="Shape 489"/>
          <p:cNvSpPr/>
          <p:nvPr/>
        </p:nvSpPr>
        <p:spPr>
          <a:xfrm>
            <a:off x="2379663" y="2835373"/>
            <a:ext cx="1828800" cy="546099"/>
          </a:xfrm>
          <a:prstGeom prst="rect">
            <a:avLst/>
          </a:prstGeom>
          <a:solidFill>
            <a:srgbClr val="FFFF00"/>
          </a:solidFill>
          <a:ln cap="flat" cmpd="sng" w="15875">
            <a:solidFill>
              <a:srgbClr val="A65F0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ปัญหา ร.ร.3</a:t>
            </a:r>
          </a:p>
        </p:txBody>
      </p:sp>
      <p:sp>
        <p:nvSpPr>
          <p:cNvPr id="490" name="Shape 490"/>
          <p:cNvSpPr/>
          <p:nvPr/>
        </p:nvSpPr>
        <p:spPr>
          <a:xfrm>
            <a:off x="2379663" y="4326035"/>
            <a:ext cx="1828800" cy="593724"/>
          </a:xfrm>
          <a:prstGeom prst="rect">
            <a:avLst/>
          </a:prstGeom>
          <a:solidFill>
            <a:srgbClr val="FFFF00"/>
          </a:solidFill>
          <a:ln cap="flat" cmpd="sng" w="15875">
            <a:solidFill>
              <a:srgbClr val="A65F0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ปัญหา ร.ร….</a:t>
            </a:r>
          </a:p>
        </p:txBody>
      </p:sp>
      <p:sp>
        <p:nvSpPr>
          <p:cNvPr id="491" name="Shape 491"/>
          <p:cNvSpPr/>
          <p:nvPr/>
        </p:nvSpPr>
        <p:spPr>
          <a:xfrm>
            <a:off x="5276850" y="1826713"/>
            <a:ext cx="1555750" cy="975323"/>
          </a:xfrm>
          <a:prstGeom prst="rect">
            <a:avLst/>
          </a:prstGeom>
          <a:solidFill>
            <a:srgbClr val="92D050"/>
          </a:solidFill>
          <a:ln cap="flat" cmpd="sng" w="15875">
            <a:solidFill>
              <a:srgbClr val="A65F0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แนวทาง</a:t>
            </a:r>
            <a:br>
              <a:rPr b="1" lang="th-TH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lang="th-TH" sz="24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แก้ไขปัญหา</a:t>
            </a:r>
          </a:p>
        </p:txBody>
      </p:sp>
      <p:cxnSp>
        <p:nvCxnSpPr>
          <p:cNvPr id="492" name="Shape 492"/>
          <p:cNvCxnSpPr>
            <a:stCxn id="488" idx="1"/>
          </p:cNvCxnSpPr>
          <p:nvPr/>
        </p:nvCxnSpPr>
        <p:spPr>
          <a:xfrm rot="10800000">
            <a:off x="4208550" y="3856155"/>
            <a:ext cx="1068300" cy="340500"/>
          </a:xfrm>
          <a:prstGeom prst="straightConnector1">
            <a:avLst/>
          </a:prstGeom>
          <a:noFill/>
          <a:ln cap="flat" cmpd="sng" w="38100">
            <a:solidFill>
              <a:srgbClr val="C00000"/>
            </a:solidFill>
            <a:prstDash val="solid"/>
            <a:round/>
            <a:headEnd len="med" w="med" type="none"/>
            <a:tailEnd len="lg" w="lg" type="stealth"/>
          </a:ln>
        </p:spPr>
      </p:cxnSp>
      <p:cxnSp>
        <p:nvCxnSpPr>
          <p:cNvPr id="493" name="Shape 493"/>
          <p:cNvCxnSpPr>
            <a:stCxn id="488" idx="1"/>
          </p:cNvCxnSpPr>
          <p:nvPr/>
        </p:nvCxnSpPr>
        <p:spPr>
          <a:xfrm flipH="1">
            <a:off x="4208550" y="4196655"/>
            <a:ext cx="1068300" cy="447000"/>
          </a:xfrm>
          <a:prstGeom prst="straightConnector1">
            <a:avLst/>
          </a:prstGeom>
          <a:noFill/>
          <a:ln cap="flat" cmpd="sng" w="38100">
            <a:solidFill>
              <a:srgbClr val="C00000"/>
            </a:solidFill>
            <a:prstDash val="solid"/>
            <a:round/>
            <a:headEnd len="med" w="med" type="none"/>
            <a:tailEnd len="lg" w="lg" type="stealth"/>
          </a:ln>
        </p:spPr>
      </p:cxnSp>
      <p:cxnSp>
        <p:nvCxnSpPr>
          <p:cNvPr id="494" name="Shape 494"/>
          <p:cNvCxnSpPr>
            <a:endCxn id="487" idx="3"/>
          </p:cNvCxnSpPr>
          <p:nvPr/>
        </p:nvCxnSpPr>
        <p:spPr>
          <a:xfrm rot="10800000">
            <a:off x="4208463" y="5435698"/>
            <a:ext cx="1068300" cy="0"/>
          </a:xfrm>
          <a:prstGeom prst="straightConnector1">
            <a:avLst/>
          </a:prstGeom>
          <a:noFill/>
          <a:ln cap="flat" cmpd="sng" w="38100">
            <a:solidFill>
              <a:srgbClr val="C00000"/>
            </a:solidFill>
            <a:prstDash val="solid"/>
            <a:round/>
            <a:headEnd len="med" w="med" type="none"/>
            <a:tailEnd len="lg" w="lg" type="stealth"/>
          </a:ln>
        </p:spPr>
      </p:cxnSp>
      <p:cxnSp>
        <p:nvCxnSpPr>
          <p:cNvPr id="495" name="Shape 495"/>
          <p:cNvCxnSpPr/>
          <p:nvPr/>
        </p:nvCxnSpPr>
        <p:spPr>
          <a:xfrm rot="10800000">
            <a:off x="4208464" y="1514574"/>
            <a:ext cx="1068386" cy="866774"/>
          </a:xfrm>
          <a:prstGeom prst="straightConnector1">
            <a:avLst/>
          </a:prstGeom>
          <a:noFill/>
          <a:ln cap="flat" cmpd="sng" w="38100">
            <a:solidFill>
              <a:srgbClr val="C00000"/>
            </a:solidFill>
            <a:prstDash val="solid"/>
            <a:round/>
            <a:headEnd len="med" w="med" type="none"/>
            <a:tailEnd len="lg" w="lg" type="stealth"/>
          </a:ln>
        </p:spPr>
      </p:cxnSp>
      <p:cxnSp>
        <p:nvCxnSpPr>
          <p:cNvPr id="496" name="Shape 496"/>
          <p:cNvCxnSpPr/>
          <p:nvPr/>
        </p:nvCxnSpPr>
        <p:spPr>
          <a:xfrm rot="10800000">
            <a:off x="4208464" y="2300386"/>
            <a:ext cx="1068386" cy="80962"/>
          </a:xfrm>
          <a:prstGeom prst="straightConnector1">
            <a:avLst/>
          </a:prstGeom>
          <a:noFill/>
          <a:ln cap="flat" cmpd="sng" w="38100">
            <a:solidFill>
              <a:srgbClr val="C00000"/>
            </a:solidFill>
            <a:prstDash val="solid"/>
            <a:round/>
            <a:headEnd len="med" w="med" type="none"/>
            <a:tailEnd len="lg" w="lg" type="stealth"/>
          </a:ln>
        </p:spPr>
      </p:cxnSp>
      <p:cxnSp>
        <p:nvCxnSpPr>
          <p:cNvPr id="497" name="Shape 497"/>
          <p:cNvCxnSpPr/>
          <p:nvPr/>
        </p:nvCxnSpPr>
        <p:spPr>
          <a:xfrm flipH="1">
            <a:off x="4208464" y="2381348"/>
            <a:ext cx="1068386" cy="665161"/>
          </a:xfrm>
          <a:prstGeom prst="straightConnector1">
            <a:avLst/>
          </a:prstGeom>
          <a:noFill/>
          <a:ln cap="flat" cmpd="sng" w="38100">
            <a:solidFill>
              <a:srgbClr val="C00000"/>
            </a:solidFill>
            <a:prstDash val="solid"/>
            <a:round/>
            <a:headEnd len="med" w="med" type="none"/>
            <a:tailEnd len="lg" w="lg" type="stealth"/>
          </a:ln>
        </p:spPr>
      </p:cxnSp>
      <p:sp>
        <p:nvSpPr>
          <p:cNvPr id="498" name="Shape 498"/>
          <p:cNvSpPr/>
          <p:nvPr/>
        </p:nvSpPr>
        <p:spPr>
          <a:xfrm>
            <a:off x="6962775" y="2954434"/>
            <a:ext cx="1401763" cy="1174749"/>
          </a:xfrm>
          <a:prstGeom prst="ellipse">
            <a:avLst/>
          </a:prstGeom>
          <a:solidFill>
            <a:srgbClr val="FFC000"/>
          </a:solidFill>
          <a:ln cap="flat" cmpd="sng" w="15875">
            <a:solidFill>
              <a:srgbClr val="A65F0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800">
                <a:solidFill>
                  <a:srgbClr val="002060"/>
                </a:solidFill>
                <a:latin typeface="Arial"/>
                <a:ea typeface="Arial"/>
                <a:cs typeface="Arial"/>
                <a:sym typeface="Arial"/>
              </a:rPr>
              <a:t>กลยุทธ์</a:t>
            </a:r>
          </a:p>
        </p:txBody>
      </p:sp>
      <p:cxnSp>
        <p:nvCxnSpPr>
          <p:cNvPr id="499" name="Shape 499"/>
          <p:cNvCxnSpPr>
            <a:endCxn id="498" idx="1"/>
          </p:cNvCxnSpPr>
          <p:nvPr/>
        </p:nvCxnSpPr>
        <p:spPr>
          <a:xfrm>
            <a:off x="6832959" y="2802473"/>
            <a:ext cx="335100" cy="324000"/>
          </a:xfrm>
          <a:prstGeom prst="straightConnector1">
            <a:avLst/>
          </a:prstGeom>
          <a:noFill/>
          <a:ln cap="flat" cmpd="sng" w="38100">
            <a:solidFill>
              <a:srgbClr val="002060"/>
            </a:solidFill>
            <a:prstDash val="solid"/>
            <a:round/>
            <a:headEnd len="med" w="med" type="none"/>
            <a:tailEnd len="lg" w="lg" type="stealth"/>
          </a:ln>
        </p:spPr>
      </p:cxnSp>
      <p:cxnSp>
        <p:nvCxnSpPr>
          <p:cNvPr id="500" name="Shape 500"/>
          <p:cNvCxnSpPr>
            <a:endCxn id="498" idx="3"/>
          </p:cNvCxnSpPr>
          <p:nvPr/>
        </p:nvCxnSpPr>
        <p:spPr>
          <a:xfrm flipH="1" rot="10800000">
            <a:off x="6832959" y="3957146"/>
            <a:ext cx="335100" cy="341400"/>
          </a:xfrm>
          <a:prstGeom prst="straightConnector1">
            <a:avLst/>
          </a:prstGeom>
          <a:noFill/>
          <a:ln cap="flat" cmpd="sng" w="38100">
            <a:solidFill>
              <a:srgbClr val="002060"/>
            </a:solidFill>
            <a:prstDash val="solid"/>
            <a:round/>
            <a:headEnd len="med" w="med" type="none"/>
            <a:tailEnd len="lg" w="lg" type="stealth"/>
          </a:ln>
        </p:spPr>
      </p:cxnSp>
      <p:sp>
        <p:nvSpPr>
          <p:cNvPr id="501" name="Shape 501"/>
          <p:cNvSpPr/>
          <p:nvPr/>
        </p:nvSpPr>
        <p:spPr>
          <a:xfrm>
            <a:off x="8661400" y="2300384"/>
            <a:ext cx="1744663" cy="501650"/>
          </a:xfrm>
          <a:prstGeom prst="rect">
            <a:avLst/>
          </a:prstGeom>
          <a:solidFill>
            <a:schemeClr val="accent1"/>
          </a:solidFill>
          <a:ln cap="flat" cmpd="sng" w="15875">
            <a:solidFill>
              <a:srgbClr val="A65F0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บุคลากร</a:t>
            </a:r>
          </a:p>
        </p:txBody>
      </p:sp>
      <p:sp>
        <p:nvSpPr>
          <p:cNvPr id="502" name="Shape 502"/>
          <p:cNvSpPr/>
          <p:nvPr/>
        </p:nvSpPr>
        <p:spPr>
          <a:xfrm>
            <a:off x="8661400" y="2963959"/>
            <a:ext cx="1744663" cy="501650"/>
          </a:xfrm>
          <a:prstGeom prst="rect">
            <a:avLst/>
          </a:prstGeom>
          <a:solidFill>
            <a:schemeClr val="accent1"/>
          </a:solidFill>
          <a:ln cap="flat" cmpd="sng" w="15875">
            <a:solidFill>
              <a:srgbClr val="A65F0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งบประมาณ</a:t>
            </a:r>
          </a:p>
        </p:txBody>
      </p:sp>
      <p:sp>
        <p:nvSpPr>
          <p:cNvPr id="503" name="Shape 503"/>
          <p:cNvSpPr/>
          <p:nvPr/>
        </p:nvSpPr>
        <p:spPr>
          <a:xfrm>
            <a:off x="8661400" y="3605310"/>
            <a:ext cx="1744663" cy="501650"/>
          </a:xfrm>
          <a:prstGeom prst="rect">
            <a:avLst/>
          </a:prstGeom>
          <a:solidFill>
            <a:schemeClr val="accent1"/>
          </a:solidFill>
          <a:ln cap="flat" cmpd="sng" w="15875">
            <a:solidFill>
              <a:srgbClr val="A65F0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การบริหารจัดการ</a:t>
            </a:r>
          </a:p>
        </p:txBody>
      </p:sp>
      <p:sp>
        <p:nvSpPr>
          <p:cNvPr id="504" name="Shape 504"/>
          <p:cNvSpPr/>
          <p:nvPr/>
        </p:nvSpPr>
        <p:spPr>
          <a:xfrm>
            <a:off x="8661400" y="4289523"/>
            <a:ext cx="1744663" cy="501650"/>
          </a:xfrm>
          <a:prstGeom prst="rect">
            <a:avLst/>
          </a:prstGeom>
          <a:solidFill>
            <a:schemeClr val="accent1"/>
          </a:solidFill>
          <a:ln cap="flat" cmpd="sng" w="15875">
            <a:solidFill>
              <a:srgbClr val="A65F0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สื่ออุปกรณ์</a:t>
            </a:r>
          </a:p>
        </p:txBody>
      </p:sp>
      <p:cxnSp>
        <p:nvCxnSpPr>
          <p:cNvPr id="505" name="Shape 505"/>
          <p:cNvCxnSpPr>
            <a:endCxn id="501" idx="1"/>
          </p:cNvCxnSpPr>
          <p:nvPr/>
        </p:nvCxnSpPr>
        <p:spPr>
          <a:xfrm flipH="1" rot="10800000">
            <a:off x="8364400" y="2551209"/>
            <a:ext cx="297000" cy="979500"/>
          </a:xfrm>
          <a:prstGeom prst="straightConnector1">
            <a:avLst/>
          </a:prstGeom>
          <a:noFill/>
          <a:ln cap="flat" cmpd="sng" w="38100">
            <a:solidFill>
              <a:srgbClr val="00206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06" name="Shape 506"/>
          <p:cNvCxnSpPr>
            <a:stCxn id="498" idx="6"/>
          </p:cNvCxnSpPr>
          <p:nvPr/>
        </p:nvCxnSpPr>
        <p:spPr>
          <a:xfrm>
            <a:off x="8364538" y="3541809"/>
            <a:ext cx="297000" cy="992100"/>
          </a:xfrm>
          <a:prstGeom prst="straightConnector1">
            <a:avLst/>
          </a:prstGeom>
          <a:noFill/>
          <a:ln cap="flat" cmpd="sng" w="38100">
            <a:solidFill>
              <a:srgbClr val="00206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07" name="Shape 507"/>
          <p:cNvCxnSpPr>
            <a:stCxn id="498" idx="6"/>
          </p:cNvCxnSpPr>
          <p:nvPr/>
        </p:nvCxnSpPr>
        <p:spPr>
          <a:xfrm flipH="1" rot="10800000">
            <a:off x="8364538" y="3211509"/>
            <a:ext cx="297000" cy="330300"/>
          </a:xfrm>
          <a:prstGeom prst="straightConnector1">
            <a:avLst/>
          </a:prstGeom>
          <a:noFill/>
          <a:ln cap="flat" cmpd="sng" w="38100">
            <a:solidFill>
              <a:srgbClr val="00206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08" name="Shape 508"/>
          <p:cNvCxnSpPr>
            <a:stCxn id="498" idx="6"/>
          </p:cNvCxnSpPr>
          <p:nvPr/>
        </p:nvCxnSpPr>
        <p:spPr>
          <a:xfrm>
            <a:off x="8364538" y="3541809"/>
            <a:ext cx="297000" cy="314400"/>
          </a:xfrm>
          <a:prstGeom prst="straightConnector1">
            <a:avLst/>
          </a:prstGeom>
          <a:noFill/>
          <a:ln cap="flat" cmpd="sng" w="38100">
            <a:solidFill>
              <a:srgbClr val="00206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509" name="Shape 509"/>
          <p:cNvCxnSpPr>
            <a:stCxn id="491" idx="1"/>
          </p:cNvCxnSpPr>
          <p:nvPr/>
        </p:nvCxnSpPr>
        <p:spPr>
          <a:xfrm flipH="1">
            <a:off x="4208550" y="2314375"/>
            <a:ext cx="1068300" cy="1503600"/>
          </a:xfrm>
          <a:prstGeom prst="straightConnector1">
            <a:avLst/>
          </a:prstGeom>
          <a:noFill/>
          <a:ln cap="flat" cmpd="sng" w="38100">
            <a:solidFill>
              <a:srgbClr val="C00000"/>
            </a:solidFill>
            <a:prstDash val="solid"/>
            <a:round/>
            <a:headEnd len="med" w="med" type="none"/>
            <a:tailEnd len="lg" w="lg" type="stealth"/>
          </a:ln>
        </p:spPr>
      </p:cxnSp>
      <p:cxnSp>
        <p:nvCxnSpPr>
          <p:cNvPr id="510" name="Shape 510"/>
          <p:cNvCxnSpPr>
            <a:stCxn id="488" idx="1"/>
            <a:endCxn id="485" idx="3"/>
          </p:cNvCxnSpPr>
          <p:nvPr/>
        </p:nvCxnSpPr>
        <p:spPr>
          <a:xfrm rot="10800000">
            <a:off x="4208550" y="2380455"/>
            <a:ext cx="1068300" cy="1816200"/>
          </a:xfrm>
          <a:prstGeom prst="straightConnector1">
            <a:avLst/>
          </a:prstGeom>
          <a:noFill/>
          <a:ln cap="flat" cmpd="sng" w="38100">
            <a:solidFill>
              <a:srgbClr val="C00000"/>
            </a:solidFill>
            <a:prstDash val="solid"/>
            <a:round/>
            <a:headEnd len="med" w="med" type="none"/>
            <a:tailEnd len="lg" w="lg" type="stealth"/>
          </a:ln>
        </p:spPr>
      </p:cxnSp>
      <p:sp>
        <p:nvSpPr>
          <p:cNvPr id="511" name="Shape 511"/>
          <p:cNvSpPr/>
          <p:nvPr/>
        </p:nvSpPr>
        <p:spPr>
          <a:xfrm>
            <a:off x="5276850" y="5049935"/>
            <a:ext cx="1555750" cy="877984"/>
          </a:xfrm>
          <a:prstGeom prst="rect">
            <a:avLst/>
          </a:prstGeom>
          <a:solidFill>
            <a:srgbClr val="4A5241"/>
          </a:solidFill>
          <a:ln cap="flat" cmpd="sng" w="15875">
            <a:solidFill>
              <a:srgbClr val="A65F0D"/>
            </a:solidFill>
            <a:prstDash val="solid"/>
            <a:round/>
            <a:headEnd len="med" w="med" type="none"/>
            <a:tailEnd len="med" w="med" type="none"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แนวทาง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แก้ไขปัญหา</a:t>
            </a:r>
          </a:p>
        </p:txBody>
      </p:sp>
      <p:sp>
        <p:nvSpPr>
          <p:cNvPr id="512" name="Shape 512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16" name="Shape 5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Shape 517"/>
          <p:cNvSpPr/>
          <p:nvPr/>
        </p:nvSpPr>
        <p:spPr>
          <a:xfrm>
            <a:off x="516412" y="1595441"/>
            <a:ext cx="11400165" cy="444705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th-TH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สพฐ. ร่วมกับเขตพื้นที่ดำเนินการโครงการที่ส่งเสริมสนับสนุนและพัฒนาคุณภาพการศึกษาสถานศึกษาตามจุดเน้น รวมทั้งสนับสนุนส่งเสริมให้แก่เขตพื้นที่และสถานศึกษายกระดับคุณภาพด้านการวัดและประเมินผล </a:t>
            </a: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ct val="25000"/>
              <a:buNone/>
            </a:pPr>
            <a:r>
              <a:rPr b="1" lang="th-TH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สอบ Pre O-NET นักเรียนในระดับชั้นที่ทำการทดสอบ O-NETเพื่อสร้างความคุ้นเคยเกี่ยวกับข้อสอบให้แก่ผู้เรียน </a:t>
            </a: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SzPct val="25000"/>
              <a:buNone/>
            </a:pPr>
            <a:r>
              <a:rPr b="1" lang="th-TH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นำผลการทดสอบ Pre O-NET มาจัดทำแผนพัฒนาผู้เรียนเป็นรายบุคคลอย่างเร่งด่วน เพื่อให้ผู้เรียนมีศักยภาพเพียงพอก่อนที่จะทำการทดสอบ</a:t>
            </a:r>
          </a:p>
        </p:txBody>
      </p:sp>
      <p:sp>
        <p:nvSpPr>
          <p:cNvPr id="518" name="Shape 518"/>
          <p:cNvSpPr txBox="1"/>
          <p:nvPr>
            <p:ph type="title"/>
          </p:nvPr>
        </p:nvSpPr>
        <p:spPr>
          <a:xfrm>
            <a:off x="0" y="0"/>
            <a:ext cx="12192000" cy="1398494"/>
          </a:xfrm>
          <a:prstGeom prst="rect">
            <a:avLst/>
          </a:prstGeom>
          <a:solidFill>
            <a:srgbClr val="4A5241"/>
          </a:solidFill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b="1" i="0" lang="th-TH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วิธีที่ 5 วางระบบการพัฒนา และการสนับสนุนส่งเสริม</a:t>
            </a:r>
            <a:br>
              <a:rPr b="1" i="0" lang="th-TH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th-TH" sz="48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ด้านการวัดและประเมินผล</a:t>
            </a:r>
          </a:p>
        </p:txBody>
      </p:sp>
      <p:sp>
        <p:nvSpPr>
          <p:cNvPr id="519" name="Shape 519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Shape 524"/>
          <p:cNvSpPr/>
          <p:nvPr/>
        </p:nvSpPr>
        <p:spPr>
          <a:xfrm>
            <a:off x="445358" y="0"/>
            <a:ext cx="11715265" cy="602023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990600" lvl="0" marL="0" marR="0" rtl="0" algn="just">
              <a:lnSpc>
                <a:spcPct val="107000"/>
              </a:lnSpc>
              <a:spcBef>
                <a:spcPts val="0"/>
              </a:spcBef>
              <a:buSzPct val="25000"/>
              <a:buNone/>
            </a:pPr>
            <a:r>
              <a:rPr b="1" lang="th-TH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พัฒนาคุณภาพในลักษณะของ </a:t>
            </a:r>
            <a:r>
              <a:rPr b="1" lang="th-TH" sz="3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“สถานศึกษาคู่พัฒนา”</a:t>
            </a:r>
          </a:p>
          <a:p>
            <a:pPr indent="990600" lvl="0" marL="0" marR="0" rtl="0" algn="just">
              <a:lnSpc>
                <a:spcPct val="107000"/>
              </a:lnSpc>
              <a:spcBef>
                <a:spcPts val="0"/>
              </a:spcBef>
              <a:buSzPct val="25000"/>
              <a:buNone/>
            </a:pPr>
            <a:r>
              <a:rPr b="1" lang="th-TH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4.1 จับคู่สถานศึกษาในกลุ่มดีมากกับกลุ่มต้องปรับปรุงเป็น </a:t>
            </a:r>
            <a:r>
              <a:rPr b="1" lang="th-TH" sz="36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“สถานศึกษาคู่พัฒนา” </a:t>
            </a:r>
            <a:r>
              <a:rPr b="1" lang="th-TH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คอยเป็นพี่เลี้ยงชี้แนะ (Coaching) ถ่ายทอดประสบการณ์ในการยกระดับคุณภาพให้แก่กลุ่มต้องปรับปรุง         </a:t>
            </a:r>
          </a:p>
          <a:p>
            <a:pPr indent="990600" lvl="0" marL="0" marR="0" rtl="0" algn="just">
              <a:lnSpc>
                <a:spcPct val="107000"/>
              </a:lnSpc>
              <a:spcBef>
                <a:spcPts val="0"/>
              </a:spcBef>
              <a:buSzPct val="25000"/>
              <a:buNone/>
            </a:pPr>
            <a:r>
              <a:rPr b="1" lang="th-TH" sz="3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4.2 สถานศึกษากลุ่มปรับปรุงกำหนดแผนงานยกระดับคุณภาพด้วยวิธีการที่หลากหลาย ภายใต้การชี้แนะของสถานศึกษาที่เป็นคู่พัฒนา เช่น </a:t>
            </a:r>
          </a:p>
          <a:p>
            <a:pPr indent="-577850" lvl="1" marL="1314450" marR="0" rtl="0" algn="just">
              <a:lnSpc>
                <a:spcPct val="107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วิเคราะห์มาตรฐานและสาระการเรียนรู้ที่ต้องปรับปรุงเร่งด่วนเพื่อการพัฒนา</a:t>
            </a:r>
          </a:p>
          <a:p>
            <a:pPr indent="-577850" lvl="1" marL="1314450" marR="0" rtl="0" algn="just">
              <a:lnSpc>
                <a:spcPct val="107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จัดค่ายอบรมวิชาการ/สอนเสริมภายในโรงเรียน </a:t>
            </a:r>
          </a:p>
          <a:p>
            <a:pPr indent="-577850" lvl="1" marL="1314450" marR="0" rtl="0" algn="just">
              <a:lnSpc>
                <a:spcPct val="107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จัดทีมพี่เลี้ยงคอยช่วยเหลือสถานศึกษา (Roving Team) </a:t>
            </a:r>
          </a:p>
          <a:p>
            <a:pPr indent="-6350" lvl="1" marL="742950" marR="0" rtl="0" algn="just">
              <a:lnSpc>
                <a:spcPct val="107000"/>
              </a:lnSpc>
              <a:spcBef>
                <a:spcPts val="0"/>
              </a:spcBef>
              <a:buSzPct val="25000"/>
              <a:buNone/>
            </a:pPr>
            <a:r>
              <a:rPr b="1" i="0" lang="th-TH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เป็นต้น</a:t>
            </a:r>
          </a:p>
        </p:txBody>
      </p:sp>
      <p:sp>
        <p:nvSpPr>
          <p:cNvPr id="525" name="Shape 525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29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Shape 530"/>
          <p:cNvSpPr txBox="1"/>
          <p:nvPr>
            <p:ph type="ctrTitle"/>
          </p:nvPr>
        </p:nvSpPr>
        <p:spPr>
          <a:xfrm>
            <a:off x="3112424" y="33866"/>
            <a:ext cx="4223557" cy="698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buClr>
                <a:srgbClr val="262626"/>
              </a:buClr>
              <a:buSzPct val="25000"/>
              <a:buFont typeface="Arial"/>
              <a:buNone/>
            </a:pPr>
            <a:r>
              <a:rPr b="1" i="0" lang="th-TH" sz="54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มาตรฐานการทดสอบ</a:t>
            </a:r>
          </a:p>
        </p:txBody>
      </p:sp>
      <p:grpSp>
        <p:nvGrpSpPr>
          <p:cNvPr id="531" name="Shape 531"/>
          <p:cNvGrpSpPr/>
          <p:nvPr/>
        </p:nvGrpSpPr>
        <p:grpSpPr>
          <a:xfrm>
            <a:off x="546100" y="736689"/>
            <a:ext cx="9512298" cy="5410018"/>
            <a:chOff x="0" y="4323"/>
            <a:chExt cx="9512298" cy="5410018"/>
          </a:xfrm>
        </p:grpSpPr>
        <p:sp>
          <p:nvSpPr>
            <p:cNvPr id="532" name="Shape 532"/>
            <p:cNvSpPr/>
            <p:nvPr/>
          </p:nvSpPr>
          <p:spPr>
            <a:xfrm rot="5400000">
              <a:off x="-176238" y="180561"/>
              <a:ext cx="1174923" cy="822447"/>
            </a:xfrm>
            <a:prstGeom prst="chevron">
              <a:avLst>
                <a:gd fmla="val 50000" name="adj"/>
              </a:avLst>
            </a:prstGeom>
            <a:solidFill>
              <a:schemeClr val="accent3"/>
            </a:solidFill>
            <a:ln cap="flat" cmpd="sng" w="15875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3" name="Shape 533"/>
            <p:cNvSpPr txBox="1"/>
            <p:nvPr/>
          </p:nvSpPr>
          <p:spPr>
            <a:xfrm>
              <a:off x="0" y="415547"/>
              <a:ext cx="822447" cy="352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22850" rIns="2285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3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1</a:t>
              </a:r>
            </a:p>
          </p:txBody>
        </p:sp>
        <p:sp>
          <p:nvSpPr>
            <p:cNvPr id="534" name="Shape 534"/>
            <p:cNvSpPr/>
            <p:nvPr/>
          </p:nvSpPr>
          <p:spPr>
            <a:xfrm rot="5400000">
              <a:off x="4759947" y="-3864092"/>
              <a:ext cx="764101" cy="8689852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002060">
                <a:alpha val="89803"/>
              </a:srgbClr>
            </a:solidFill>
            <a:ln cap="flat" cmpd="sng" w="15875">
              <a:solidFill>
                <a:schemeClr val="accent3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5" name="Shape 535"/>
            <p:cNvSpPr txBox="1"/>
            <p:nvPr/>
          </p:nvSpPr>
          <p:spPr>
            <a:xfrm>
              <a:off x="797072" y="136082"/>
              <a:ext cx="8652551" cy="689502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7300" lIns="305800" rIns="27300" tIns="27300">
              <a:noAutofit/>
            </a:bodyPr>
            <a:lstStyle/>
            <a:p>
              <a:pPr indent="-285750" lvl="1" marL="2857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100000"/>
                <a:buFont typeface="Arial"/>
                <a:buChar char="•"/>
              </a:pPr>
              <a:r>
                <a:rPr b="0" i="0" lang="th-TH" sz="43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มาตรฐานด้านผู้สร้างข้อสอบ</a:t>
              </a:r>
            </a:p>
          </p:txBody>
        </p:sp>
        <p:sp>
          <p:nvSpPr>
            <p:cNvPr id="536" name="Shape 536"/>
            <p:cNvSpPr/>
            <p:nvPr/>
          </p:nvSpPr>
          <p:spPr>
            <a:xfrm rot="5400000">
              <a:off x="-176238" y="1239335"/>
              <a:ext cx="1174923" cy="822447"/>
            </a:xfrm>
            <a:prstGeom prst="chevron">
              <a:avLst>
                <a:gd fmla="val 50000" name="adj"/>
              </a:avLst>
            </a:prstGeom>
            <a:solidFill>
              <a:srgbClr val="8B6044"/>
            </a:solidFill>
            <a:ln cap="flat" cmpd="sng" w="15875">
              <a:solidFill>
                <a:srgbClr val="8B6044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7" name="Shape 537"/>
            <p:cNvSpPr txBox="1"/>
            <p:nvPr/>
          </p:nvSpPr>
          <p:spPr>
            <a:xfrm>
              <a:off x="0" y="1474321"/>
              <a:ext cx="822447" cy="352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22850" rIns="2285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3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</a:p>
          </p:txBody>
        </p:sp>
        <p:sp>
          <p:nvSpPr>
            <p:cNvPr id="538" name="Shape 538"/>
            <p:cNvSpPr/>
            <p:nvPr/>
          </p:nvSpPr>
          <p:spPr>
            <a:xfrm rot="5400000">
              <a:off x="4785523" y="-2899978"/>
              <a:ext cx="763700" cy="8689852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002060">
                <a:alpha val="89803"/>
              </a:srgbClr>
            </a:solidFill>
            <a:ln cap="flat" cmpd="sng" w="15875">
              <a:solidFill>
                <a:srgbClr val="8B6044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39" name="Shape 539"/>
            <p:cNvSpPr txBox="1"/>
            <p:nvPr/>
          </p:nvSpPr>
          <p:spPr>
            <a:xfrm>
              <a:off x="822448" y="1100378"/>
              <a:ext cx="8652570" cy="6891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7300" lIns="305800" rIns="27300" tIns="27300">
              <a:noAutofit/>
            </a:bodyPr>
            <a:lstStyle/>
            <a:p>
              <a:pPr indent="-285750" lvl="1" marL="2857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100000"/>
                <a:buFont typeface="Arial"/>
                <a:buChar char="•"/>
              </a:pPr>
              <a:r>
                <a:rPr b="0" i="0" lang="th-TH" sz="43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มาตรฐานด้านการพัฒนาแบบทดสอบ</a:t>
              </a:r>
            </a:p>
          </p:txBody>
        </p:sp>
        <p:sp>
          <p:nvSpPr>
            <p:cNvPr id="540" name="Shape 540"/>
            <p:cNvSpPr/>
            <p:nvPr/>
          </p:nvSpPr>
          <p:spPr>
            <a:xfrm rot="5400000">
              <a:off x="-176238" y="2298108"/>
              <a:ext cx="1174923" cy="822447"/>
            </a:xfrm>
            <a:prstGeom prst="chevron">
              <a:avLst>
                <a:gd fmla="val 50000" name="adj"/>
              </a:avLst>
            </a:prstGeom>
            <a:solidFill>
              <a:srgbClr val="906B4A"/>
            </a:solidFill>
            <a:ln cap="flat" cmpd="sng" w="15875">
              <a:solidFill>
                <a:srgbClr val="906B4A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1" name="Shape 541"/>
            <p:cNvSpPr txBox="1"/>
            <p:nvPr/>
          </p:nvSpPr>
          <p:spPr>
            <a:xfrm>
              <a:off x="0" y="2533094"/>
              <a:ext cx="822447" cy="352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22850" rIns="2285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3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3</a:t>
              </a:r>
            </a:p>
          </p:txBody>
        </p:sp>
        <p:sp>
          <p:nvSpPr>
            <p:cNvPr id="542" name="Shape 542"/>
            <p:cNvSpPr/>
            <p:nvPr/>
          </p:nvSpPr>
          <p:spPr>
            <a:xfrm rot="5400000">
              <a:off x="4785523" y="-1841204"/>
              <a:ext cx="763700" cy="8689852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002060">
                <a:alpha val="89803"/>
              </a:srgbClr>
            </a:solidFill>
            <a:ln cap="flat" cmpd="sng" w="15875">
              <a:solidFill>
                <a:srgbClr val="906B4A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3" name="Shape 543"/>
            <p:cNvSpPr txBox="1"/>
            <p:nvPr/>
          </p:nvSpPr>
          <p:spPr>
            <a:xfrm>
              <a:off x="822448" y="2159151"/>
              <a:ext cx="8652570" cy="6891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7925" lIns="312925" rIns="27925" tIns="27925">
              <a:noAutofit/>
            </a:bodyPr>
            <a:lstStyle/>
            <a:p>
              <a:pPr indent="-285750" lvl="1" marL="2857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100000"/>
                <a:buFont typeface="Arial"/>
                <a:buChar char="•"/>
              </a:pPr>
              <a:r>
                <a:rPr b="0" i="0" lang="th-TH" sz="44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มาตรฐานด้านการบริหารการทดสอบ</a:t>
              </a:r>
            </a:p>
          </p:txBody>
        </p:sp>
        <p:sp>
          <p:nvSpPr>
            <p:cNvPr id="544" name="Shape 544"/>
            <p:cNvSpPr/>
            <p:nvPr/>
          </p:nvSpPr>
          <p:spPr>
            <a:xfrm rot="5400000">
              <a:off x="-176238" y="3356883"/>
              <a:ext cx="1174923" cy="822447"/>
            </a:xfrm>
            <a:prstGeom prst="chevron">
              <a:avLst>
                <a:gd fmla="val 50000" name="adj"/>
              </a:avLst>
            </a:prstGeom>
            <a:solidFill>
              <a:srgbClr val="957750"/>
            </a:solidFill>
            <a:ln cap="flat" cmpd="sng" w="15875">
              <a:solidFill>
                <a:srgbClr val="95775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5" name="Shape 545"/>
            <p:cNvSpPr txBox="1"/>
            <p:nvPr/>
          </p:nvSpPr>
          <p:spPr>
            <a:xfrm>
              <a:off x="0" y="3591869"/>
              <a:ext cx="822447" cy="352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22850" rIns="2285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3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4</a:t>
              </a:r>
            </a:p>
          </p:txBody>
        </p:sp>
        <p:sp>
          <p:nvSpPr>
            <p:cNvPr id="546" name="Shape 546"/>
            <p:cNvSpPr/>
            <p:nvPr/>
          </p:nvSpPr>
          <p:spPr>
            <a:xfrm rot="5400000">
              <a:off x="4785523" y="-782431"/>
              <a:ext cx="763700" cy="8689852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002060">
                <a:alpha val="89803"/>
              </a:srgbClr>
            </a:solidFill>
            <a:ln cap="flat" cmpd="sng" w="15875">
              <a:solidFill>
                <a:srgbClr val="957750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7" name="Shape 547"/>
            <p:cNvSpPr txBox="1"/>
            <p:nvPr/>
          </p:nvSpPr>
          <p:spPr>
            <a:xfrm>
              <a:off x="822448" y="3217925"/>
              <a:ext cx="8652570" cy="6891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7300" lIns="305800" rIns="27300" tIns="27300">
              <a:noAutofit/>
            </a:bodyPr>
            <a:lstStyle/>
            <a:p>
              <a:pPr indent="-285750" lvl="1" marL="2857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100000"/>
                <a:buFont typeface="Arial"/>
                <a:buChar char="•"/>
              </a:pPr>
              <a:r>
                <a:rPr b="0" i="0" lang="th-TH" sz="43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มาตรฐานด้านการพิมพ์ข้อสอบ และการตรวจให้คะแนน</a:t>
              </a:r>
            </a:p>
          </p:txBody>
        </p:sp>
        <p:sp>
          <p:nvSpPr>
            <p:cNvPr id="548" name="Shape 548"/>
            <p:cNvSpPr/>
            <p:nvPr/>
          </p:nvSpPr>
          <p:spPr>
            <a:xfrm rot="5400000">
              <a:off x="-176238" y="4415656"/>
              <a:ext cx="1174923" cy="822447"/>
            </a:xfrm>
            <a:prstGeom prst="chevron">
              <a:avLst>
                <a:gd fmla="val 50000" name="adj"/>
              </a:avLst>
            </a:prstGeom>
            <a:solidFill>
              <a:srgbClr val="9A8156"/>
            </a:solidFill>
            <a:ln cap="flat" cmpd="sng" w="15875">
              <a:solidFill>
                <a:srgbClr val="9A8156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49" name="Shape 549"/>
            <p:cNvSpPr txBox="1"/>
            <p:nvPr/>
          </p:nvSpPr>
          <p:spPr>
            <a:xfrm>
              <a:off x="0" y="4650642"/>
              <a:ext cx="822447" cy="35247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2850" lIns="22850" rIns="22850" tIns="228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3600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5</a:t>
              </a:r>
            </a:p>
          </p:txBody>
        </p:sp>
        <p:sp>
          <p:nvSpPr>
            <p:cNvPr id="550" name="Shape 550"/>
            <p:cNvSpPr/>
            <p:nvPr/>
          </p:nvSpPr>
          <p:spPr>
            <a:xfrm rot="5400000">
              <a:off x="4785523" y="276341"/>
              <a:ext cx="763700" cy="8689852"/>
            </a:xfrm>
            <a:prstGeom prst="round2SameRect">
              <a:avLst>
                <a:gd fmla="val 16667" name="adj1"/>
                <a:gd fmla="val 0" name="adj2"/>
              </a:avLst>
            </a:prstGeom>
            <a:solidFill>
              <a:srgbClr val="002060">
                <a:alpha val="89803"/>
              </a:srgbClr>
            </a:solidFill>
            <a:ln cap="flat" cmpd="sng" w="15875">
              <a:solidFill>
                <a:srgbClr val="9A8156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551" name="Shape 551"/>
            <p:cNvSpPr txBox="1"/>
            <p:nvPr/>
          </p:nvSpPr>
          <p:spPr>
            <a:xfrm>
              <a:off x="822448" y="4276698"/>
              <a:ext cx="8652570" cy="6891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7300" lIns="305800" rIns="27300" tIns="27300">
              <a:noAutofit/>
            </a:bodyPr>
            <a:lstStyle/>
            <a:p>
              <a:pPr indent="-285750" lvl="1" marL="28575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ct val="100000"/>
                <a:buFont typeface="Arial"/>
                <a:buChar char="•"/>
              </a:pPr>
              <a:r>
                <a:rPr b="0" i="0" lang="th-TH" sz="4300" u="none" cap="none" strike="noStrike">
                  <a:solidFill>
                    <a:schemeClr val="lt1"/>
                  </a:solidFill>
                  <a:latin typeface="Arial"/>
                  <a:ea typeface="Arial"/>
                  <a:cs typeface="Arial"/>
                  <a:sym typeface="Arial"/>
                </a:rPr>
                <a:t>มาตรฐานการรายงานผลการทดสอบ และการนำผลไปใช้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/>
        </p:nvSpPr>
        <p:spPr>
          <a:xfrm>
            <a:off x="0" y="0"/>
            <a:ext cx="12160623" cy="95633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5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งานนโยบายที่สำคัญของกระทรวงศึกษาธิการ</a:t>
            </a:r>
          </a:p>
        </p:txBody>
      </p:sp>
      <p:sp>
        <p:nvSpPr>
          <p:cNvPr id="129" name="Shape 129"/>
          <p:cNvSpPr/>
          <p:nvPr/>
        </p:nvSpPr>
        <p:spPr>
          <a:xfrm>
            <a:off x="524435" y="1127803"/>
            <a:ext cx="11282082" cy="5097059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1"/>
            </a:solidFill>
            <a:prstDash val="dash"/>
            <a:miter/>
            <a:headEnd len="med" w="med" type="none"/>
            <a:tailEnd len="med" w="med" type="none"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th-TH" sz="4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ปรับระบบการสอบ O-NET ให้เป็นที่ยอมรับและสะท้อนถึงคุณภาพ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th-TH" sz="440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ของการจัดการศึกษา ภายในปี ๒๕๖๐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th-TH" sz="3600">
                <a:solidFill>
                  <a:srgbClr val="0F243E"/>
                </a:solidFill>
                <a:latin typeface="Arial"/>
                <a:ea typeface="Arial"/>
                <a:cs typeface="Arial"/>
                <a:sym typeface="Arial"/>
              </a:rPr>
              <a:t>   - ทำให้ข้อสอบ O-Net สอดคล้องกับการเรียนการสอน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th-TH" sz="3600">
                <a:solidFill>
                  <a:srgbClr val="0F243E"/>
                </a:solidFill>
                <a:latin typeface="Arial"/>
                <a:ea typeface="Arial"/>
                <a:cs typeface="Arial"/>
                <a:sym typeface="Arial"/>
              </a:rPr>
              <a:t>   - จัดทำ Test Blue Print 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th-TH" sz="3600">
                <a:solidFill>
                  <a:srgbClr val="0F243E"/>
                </a:solidFill>
                <a:latin typeface="Arial"/>
                <a:ea typeface="Arial"/>
                <a:cs typeface="Arial"/>
                <a:sym typeface="Arial"/>
              </a:rPr>
              <a:t>   - ให้มีการจัดทำ Item Card 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th-TH" sz="3600">
                <a:solidFill>
                  <a:srgbClr val="0F243E"/>
                </a:solidFill>
                <a:latin typeface="Arial"/>
                <a:ea typeface="Arial"/>
                <a:cs typeface="Arial"/>
                <a:sym typeface="Arial"/>
              </a:rPr>
              <a:t>   - ให้ความสำคัญกับกระบวนการคัดเลือกคนออกข้อสอบและผู้ตรวจข้อสอบ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th-TH" sz="3600">
                <a:solidFill>
                  <a:srgbClr val="0F243E"/>
                </a:solidFill>
                <a:latin typeface="Arial"/>
                <a:ea typeface="Arial"/>
                <a:cs typeface="Arial"/>
                <a:sym typeface="Arial"/>
              </a:rPr>
              <a:t>   - เฉลยข้อสอบ</a:t>
            </a: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b="1" lang="th-TH" sz="3600">
                <a:solidFill>
                  <a:srgbClr val="0F243E"/>
                </a:solidFill>
                <a:latin typeface="Arial"/>
                <a:ea typeface="Arial"/>
                <a:cs typeface="Arial"/>
                <a:sym typeface="Arial"/>
              </a:rPr>
              <a:t>   - วิเคราะห์ผล O-Net  เพื่อนำไปปรับปรุงคุณภาพการจัดการเรียนการสอน</a:t>
            </a:r>
          </a:p>
        </p:txBody>
      </p:sp>
      <p:sp>
        <p:nvSpPr>
          <p:cNvPr id="130" name="Shape 130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/>
        </p:nvSpPr>
        <p:spPr>
          <a:xfrm>
            <a:off x="0" y="0"/>
            <a:ext cx="12160623" cy="706855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b="1" lang="th-TH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การปรับระบบการทดสอบและประเมินคุณภาพผู้เรียน</a:t>
            </a:r>
          </a:p>
        </p:txBody>
      </p:sp>
      <p:grpSp>
        <p:nvGrpSpPr>
          <p:cNvPr id="136" name="Shape 136"/>
          <p:cNvGrpSpPr/>
          <p:nvPr/>
        </p:nvGrpSpPr>
        <p:grpSpPr>
          <a:xfrm>
            <a:off x="871771" y="706856"/>
            <a:ext cx="10417072" cy="1920939"/>
            <a:chOff x="4813" y="0"/>
            <a:chExt cx="10417072" cy="1920939"/>
          </a:xfrm>
        </p:grpSpPr>
        <p:sp>
          <p:nvSpPr>
            <p:cNvPr id="137" name="Shape 137"/>
            <p:cNvSpPr/>
            <p:nvPr/>
          </p:nvSpPr>
          <p:spPr>
            <a:xfrm>
              <a:off x="758339" y="0"/>
              <a:ext cx="8862695" cy="1920939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rgbClr val="F5D7C9"/>
            </a:solidFill>
            <a:ln>
              <a:noFill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8" name="Shape 138"/>
            <p:cNvSpPr/>
            <p:nvPr/>
          </p:nvSpPr>
          <p:spPr>
            <a:xfrm>
              <a:off x="4813" y="576281"/>
              <a:ext cx="3164851" cy="768375"/>
            </a:xfrm>
            <a:prstGeom prst="roundRect">
              <a:avLst>
                <a:gd fmla="val 16667" name="adj"/>
              </a:avLst>
            </a:prstGeom>
            <a:solidFill>
              <a:srgbClr val="1F394D"/>
            </a:solidFill>
            <a:ln cap="flat" cmpd="sng" w="15875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39" name="Shape 139"/>
            <p:cNvSpPr txBox="1"/>
            <p:nvPr/>
          </p:nvSpPr>
          <p:spPr>
            <a:xfrm>
              <a:off x="42322" y="613789"/>
              <a:ext cx="3089832" cy="6933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7150" lIns="137150" rIns="137150" tIns="137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3600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School Assessment</a:t>
              </a:r>
            </a:p>
          </p:txBody>
        </p:sp>
        <p:sp>
          <p:nvSpPr>
            <p:cNvPr id="140" name="Shape 140"/>
            <p:cNvSpPr/>
            <p:nvPr/>
          </p:nvSpPr>
          <p:spPr>
            <a:xfrm>
              <a:off x="3630923" y="576281"/>
              <a:ext cx="3164851" cy="768375"/>
            </a:xfrm>
            <a:prstGeom prst="roundRect">
              <a:avLst>
                <a:gd fmla="val 16667" name="adj"/>
              </a:avLst>
            </a:prstGeom>
            <a:solidFill>
              <a:srgbClr val="1F394D"/>
            </a:solidFill>
            <a:ln cap="flat" cmpd="sng" w="15875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1" name="Shape 141"/>
            <p:cNvSpPr txBox="1"/>
            <p:nvPr/>
          </p:nvSpPr>
          <p:spPr>
            <a:xfrm>
              <a:off x="3668432" y="613789"/>
              <a:ext cx="3089832" cy="6933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7150" lIns="137150" rIns="137150" tIns="137150">
              <a:noAutofit/>
            </a:bodyPr>
            <a:lstStyle/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3600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Local </a:t>
              </a:r>
            </a:p>
            <a:p>
              <a:pPr indent="0" lvl="0" marL="0" marR="0" rtl="0"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3600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Assessment</a:t>
              </a:r>
            </a:p>
          </p:txBody>
        </p:sp>
        <p:sp>
          <p:nvSpPr>
            <p:cNvPr id="142" name="Shape 142"/>
            <p:cNvSpPr/>
            <p:nvPr/>
          </p:nvSpPr>
          <p:spPr>
            <a:xfrm>
              <a:off x="7257034" y="576281"/>
              <a:ext cx="3164851" cy="768375"/>
            </a:xfrm>
            <a:prstGeom prst="roundRect">
              <a:avLst>
                <a:gd fmla="val 16667" name="adj"/>
              </a:avLst>
            </a:prstGeom>
            <a:solidFill>
              <a:srgbClr val="7EA9CA"/>
            </a:solidFill>
            <a:ln cap="flat" cmpd="sng" w="15875">
              <a:solidFill>
                <a:schemeClr val="lt1"/>
              </a:solidFill>
              <a:prstDash val="solid"/>
              <a:round/>
              <a:headEnd len="med" w="med" type="none"/>
              <a:tailEnd len="med" w="med" type="none"/>
            </a:ln>
          </p:spPr>
          <p:txBody>
            <a:bodyPr anchorCtr="0" anchor="ctr" bIns="91425" lIns="91425" rIns="91425" tIns="91425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143" name="Shape 143"/>
            <p:cNvSpPr txBox="1"/>
            <p:nvPr/>
          </p:nvSpPr>
          <p:spPr>
            <a:xfrm>
              <a:off x="7294542" y="613789"/>
              <a:ext cx="3089832" cy="69335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37150" lIns="137150" rIns="137150" tIns="13715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SzPct val="25000"/>
                <a:buNone/>
              </a:pPr>
              <a:r>
                <a:rPr b="1" lang="th-TH" sz="3600">
                  <a:solidFill>
                    <a:srgbClr val="FFFF00"/>
                  </a:solidFill>
                  <a:latin typeface="Arial"/>
                  <a:ea typeface="Arial"/>
                  <a:cs typeface="Arial"/>
                  <a:sym typeface="Arial"/>
                </a:rPr>
                <a:t>National Assessment</a:t>
              </a:r>
            </a:p>
          </p:txBody>
        </p:sp>
      </p:grpSp>
      <p:sp>
        <p:nvSpPr>
          <p:cNvPr id="144" name="Shape 144"/>
          <p:cNvSpPr txBox="1"/>
          <p:nvPr/>
        </p:nvSpPr>
        <p:spPr>
          <a:xfrm>
            <a:off x="618847" y="2304993"/>
            <a:ext cx="10922922" cy="3970318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514350" lvl="0" marL="51435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rabicPeriod"/>
            </a:pPr>
            <a:r>
              <a:rPr b="1" lang="th-TH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ลดการประเมินให้น้อยลง</a:t>
            </a:r>
          </a:p>
          <a:p>
            <a:pPr indent="-514350" lvl="0" marL="51435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rabicPeriod"/>
            </a:pPr>
            <a:r>
              <a:rPr b="1" lang="th-TH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ปรับปรุงหลักสูตร/มาตรฐานและตัวชี้วัด (ต้องรู้ ควรรู้)</a:t>
            </a:r>
          </a:p>
          <a:p>
            <a:pPr indent="-514350" lvl="0" marL="51435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rabicPeriod"/>
            </a:pPr>
            <a:r>
              <a:rPr b="1" lang="th-TH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แจ้งโครงสร้างข้อสอบ (มาตรฐานและตัวชี้วัด ลักษณะข้อสอบ ตัวอย่างข้อสอบ) ล่วงหน้าก่อนสอบ</a:t>
            </a:r>
          </a:p>
          <a:p>
            <a:pPr indent="-514350" lvl="0" marL="51435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rabicPeriod"/>
            </a:pPr>
            <a:r>
              <a:rPr b="1" lang="th-TH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พัฒนาแบบทดสอบที่ได้มาตรฐาน (วิเคราะห์คุณภาพข้อสอบ)</a:t>
            </a:r>
          </a:p>
          <a:p>
            <a:pPr indent="-514350" lvl="0" marL="51435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rabicPeriod"/>
            </a:pPr>
            <a:r>
              <a:rPr b="1" lang="th-TH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ใช้ข้อสอบอัตนัยในการประเมินระดับชาติ </a:t>
            </a:r>
          </a:p>
          <a:p>
            <a:pPr indent="-514350" lvl="0" marL="51435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rabicPeriod"/>
            </a:pPr>
            <a:r>
              <a:rPr b="1" lang="th-TH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ให้มีการเฉลยข้อสอบ</a:t>
            </a:r>
          </a:p>
          <a:p>
            <a:pPr indent="-514350" lvl="0" marL="51435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rabicPeriod"/>
            </a:pPr>
            <a:r>
              <a:rPr b="1" lang="th-TH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จัดหาเครื่องมือประเภทอัตนัยให้กับสถานศึกษา</a:t>
            </a:r>
          </a:p>
          <a:p>
            <a:pPr indent="-514350" lvl="0" marL="51435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rabicPeriod"/>
            </a:pPr>
            <a:r>
              <a:rPr b="1" lang="th-TH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พัฒนาครูและผู้เกี่ยวข้องด้านการทดสอบและการประเมินฯ</a:t>
            </a:r>
          </a:p>
          <a:p>
            <a:pPr indent="-514350" lvl="0" marL="51435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rabicPeriod"/>
            </a:pPr>
            <a:r>
              <a:rPr b="1" lang="th-TH" sz="2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ทำงานร่วมกันระหว่างกระทรวงฯและสถาบันทดสอบฯ</a:t>
            </a:r>
          </a:p>
        </p:txBody>
      </p:sp>
      <p:sp>
        <p:nvSpPr>
          <p:cNvPr id="145" name="Shape 145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type="ctrTitle"/>
          </p:nvPr>
        </p:nvSpPr>
        <p:spPr>
          <a:xfrm>
            <a:off x="493485" y="523154"/>
            <a:ext cx="11173326" cy="1968449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b" bIns="45700" lIns="91425" rIns="91425" tIns="45700">
            <a:no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buClr>
                <a:srgbClr val="C00000"/>
              </a:buClr>
              <a:buSzPct val="25000"/>
              <a:buFont typeface="Arial"/>
              <a:buNone/>
            </a:pPr>
            <a:r>
              <a:rPr b="1" i="0" lang="th-TH" sz="48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ตัวชี้วัดยุทธศาสตร์ที่ ๓ </a:t>
            </a:r>
            <a:br>
              <a:rPr b="1" i="0" lang="th-TH" sz="48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th-TH" sz="48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การทดสอบ การประเมิน </a:t>
            </a:r>
            <a:br>
              <a:rPr b="1" i="0" lang="th-TH" sz="48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th-TH" sz="48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การประกันคุณภาพ</a:t>
            </a:r>
            <a:r>
              <a:rPr b="1" i="0" lang="th-TH" sz="4400" u="none" cap="none" strike="noStrike">
                <a:solidFill>
                  <a:srgbClr val="262626"/>
                </a:solidFill>
                <a:latin typeface="Arial"/>
                <a:ea typeface="Arial"/>
                <a:cs typeface="Arial"/>
                <a:sym typeface="Arial"/>
              </a:rPr>
              <a:t>และการพัฒนามาตรฐานการศึกษา</a:t>
            </a:r>
          </a:p>
        </p:txBody>
      </p:sp>
      <p:sp>
        <p:nvSpPr>
          <p:cNvPr id="151" name="Shape 151"/>
          <p:cNvSpPr txBox="1"/>
          <p:nvPr/>
        </p:nvSpPr>
        <p:spPr>
          <a:xfrm>
            <a:off x="920803" y="2846308"/>
            <a:ext cx="10520183" cy="2554544"/>
          </a:xfrm>
          <a:prstGeom prst="rect">
            <a:avLst/>
          </a:prstGeom>
          <a:solidFill>
            <a:srgbClr val="6C6734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742950" lvl="0" marL="74295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rabicPeriod"/>
            </a:pPr>
            <a:r>
              <a:rPr b="1" lang="th-TH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จำนวนนักเรียนมีผลการทดสอบระดับชาติเฉลี่ยร้อยละ ๕๐ เพิ่มขึ้น</a:t>
            </a:r>
          </a:p>
          <a:p>
            <a:pPr indent="-742950" lvl="0" marL="74295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rabicPeriod"/>
            </a:pPr>
            <a:r>
              <a:rPr b="1" lang="th-TH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ผลการทดสอบระดับนานาชาติ (PISA) อยู่ในลำดับที่ดีขึ้น</a:t>
            </a:r>
          </a:p>
          <a:p>
            <a:pPr indent="-742950" lvl="0" marL="742950" marR="0" rtl="0" algn="l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rabicPeriod"/>
            </a:pPr>
            <a:r>
              <a:rPr b="1" lang="th-TH" sz="4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สถานศึกษามีระบบการประกันคุณภาพภายในที่เข้มแข็ง พร้อมรับการประเมินคุณภาพภายนอก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ctrTitle"/>
          </p:nvPr>
        </p:nvSpPr>
        <p:spPr>
          <a:xfrm>
            <a:off x="591589" y="2862116"/>
            <a:ext cx="11201399" cy="1465580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b="1" i="0" lang="th-TH" sz="6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การยกระดับผลการทดสอบ O-NET</a:t>
            </a:r>
          </a:p>
        </p:txBody>
      </p:sp>
      <p:pic>
        <p:nvPicPr>
          <p:cNvPr id="157" name="Shape 15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1589" y="1869141"/>
            <a:ext cx="11201399" cy="992976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Shape 158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/>
        </p:nvSpPr>
        <p:spPr>
          <a:xfrm>
            <a:off x="0" y="0"/>
            <a:ext cx="6078070" cy="1569660"/>
          </a:xfrm>
          <a:prstGeom prst="rect">
            <a:avLst/>
          </a:prstGeom>
          <a:solidFill>
            <a:srgbClr val="4A524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ช่วงเวลาการสอบ O-NET </a:t>
            </a:r>
          </a:p>
          <a:p>
            <a:pPr indent="0" lvl="0" marL="0" marR="0" rtl="0" algn="ctr">
              <a:spcBef>
                <a:spcPts val="0"/>
              </a:spcBef>
              <a:buSzPct val="25000"/>
              <a:buNone/>
            </a:pPr>
            <a:r>
              <a:rPr b="1" lang="th-TH" sz="4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ปีการศึกษา 2559</a:t>
            </a:r>
          </a:p>
        </p:txBody>
      </p:sp>
      <p:pic>
        <p:nvPicPr>
          <p:cNvPr id="164" name="Shape 16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30551" y="1488151"/>
            <a:ext cx="6361282" cy="4485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Shape 16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213364" y="0"/>
            <a:ext cx="5606601" cy="367302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Shape 16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330730" y="3518814"/>
            <a:ext cx="5289770" cy="33391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 txBox="1"/>
          <p:nvPr>
            <p:ph type="ctrTitle"/>
          </p:nvPr>
        </p:nvSpPr>
        <p:spPr>
          <a:xfrm>
            <a:off x="384907" y="375443"/>
            <a:ext cx="11475399" cy="1491456"/>
          </a:xfrm>
          <a:prstGeom prst="rect">
            <a:avLst/>
          </a:prstGeom>
          <a:solidFill>
            <a:srgbClr val="595959"/>
          </a:solidFill>
          <a:ln>
            <a:noFill/>
          </a:ln>
        </p:spPr>
        <p:txBody>
          <a:bodyPr anchorCtr="0" anchor="ctr" bIns="45700" lIns="91425" rIns="91425" tIns="45700">
            <a:noAutofit/>
          </a:bodyPr>
          <a:lstStyle/>
          <a:p>
            <a:pPr indent="0" lvl="0" marL="0" marR="0" rtl="0" algn="ctr">
              <a:lnSpc>
                <a:spcPct val="85000"/>
              </a:lnSpc>
              <a:spcBef>
                <a:spcPts val="0"/>
              </a:spcBef>
              <a:buClr>
                <a:schemeClr val="lt1"/>
              </a:buClr>
              <a:buSzPct val="25000"/>
              <a:buFont typeface="Arial"/>
              <a:buNone/>
            </a:pPr>
            <a:r>
              <a:rPr b="1" i="0" lang="th-TH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วิธีการยกระดับ</a:t>
            </a:r>
            <a:br>
              <a:rPr b="1" i="0" lang="th-TH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th-TH" sz="54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ผลทดสอบทางการศึกษาระดับชาติขั้นพื้นฐาน (NT/O-NET)</a:t>
            </a:r>
          </a:p>
        </p:txBody>
      </p:sp>
      <p:sp>
        <p:nvSpPr>
          <p:cNvPr id="172" name="Shape 172"/>
          <p:cNvSpPr txBox="1"/>
          <p:nvPr/>
        </p:nvSpPr>
        <p:spPr>
          <a:xfrm>
            <a:off x="384907" y="2259267"/>
            <a:ext cx="11807092" cy="347787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b="1" lang="th-TH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วิเคราะห์ผล NT/O-NET เพื่อนำผลไปใช้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b="1" lang="th-TH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สื่อสารสร้างความเข้าใจกับครู/ผู้บริหารเกี่ยวกับการสอบ NT/O-NET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b="1" lang="th-TH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พัฒนาระบบการทดสอบและประเมินผลในชั้นเรียน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b="1" lang="th-TH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จัดกลุ่มคุณภาพโรงเรียนตามผลการประเมิน</a:t>
            </a:r>
          </a:p>
          <a:p>
            <a:pPr indent="-342900" lvl="0" marL="342900" marR="0" rtl="0" algn="l">
              <a:spcBef>
                <a:spcPts val="0"/>
              </a:spcBef>
              <a:buClr>
                <a:schemeClr val="dk1"/>
              </a:buClr>
              <a:buSzPct val="100000"/>
              <a:buFont typeface="Arial"/>
              <a:buAutoNum type="arabicPeriod"/>
            </a:pPr>
            <a:r>
              <a:rPr b="1" lang="th-TH" sz="4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วางระบบการพัฒนาและการสนับสนุนส่งเสริมด้านการวัดและประเมินผล</a:t>
            </a:r>
          </a:p>
        </p:txBody>
      </p:sp>
      <p:sp>
        <p:nvSpPr>
          <p:cNvPr id="173" name="Shape 173"/>
          <p:cNvSpPr txBox="1"/>
          <p:nvPr/>
        </p:nvSpPr>
        <p:spPr>
          <a:xfrm>
            <a:off x="9193143" y="6396335"/>
            <a:ext cx="2967478" cy="461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rIns="91425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buSzPct val="25000"/>
              <a:buNone/>
            </a:pPr>
            <a:r>
              <a:rPr b="1" lang="th-TH" sz="2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สำนักทดสอบทางการศึกษา สพฐ.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ย้อนยุค">
  <a:themeElements>
    <a:clrScheme name="ย้อนยุค">
      <a:dk1>
        <a:srgbClr val="000000"/>
      </a:dk1>
      <a:lt1>
        <a:srgbClr val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